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4" r:id="rId18"/>
  </p:sldIdLst>
  <p:sldSz cx="9144000" cy="6858000" type="screen4x3"/>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Pavadinimo skaidrė">
    <p:bg>
      <p:bgRef idx="1001">
        <a:schemeClr val="bg1"/>
      </p:bgRef>
    </p:bg>
    <p:spTree>
      <p:nvGrpSpPr>
        <p:cNvPr id="1" name=""/>
        <p:cNvGrpSpPr/>
        <p:nvPr/>
      </p:nvGrpSpPr>
      <p:grpSpPr>
        <a:xfrm>
          <a:off x="0" y="0"/>
          <a:ext cx="0" cy="0"/>
          <a:chOff x="0" y="0"/>
          <a:chExt cx="0" cy="0"/>
        </a:xfrm>
      </p:grpSpPr>
      <p:sp>
        <p:nvSpPr>
          <p:cNvPr id="8" name="Antraštė 7"/>
          <p:cNvSpPr>
            <a:spLocks noGrp="1"/>
          </p:cNvSpPr>
          <p:nvPr>
            <p:ph type="ctrTitle"/>
          </p:nvPr>
        </p:nvSpPr>
        <p:spPr>
          <a:xfrm>
            <a:off x="2286000" y="3124200"/>
            <a:ext cx="6172200" cy="1894362"/>
          </a:xfrm>
        </p:spPr>
        <p:txBody>
          <a:bodyPr/>
          <a:lstStyle>
            <a:lvl1pPr>
              <a:defRPr b="1"/>
            </a:lvl1pPr>
          </a:lstStyle>
          <a:p>
            <a:r>
              <a:rPr kumimoji="0" lang="lt-LT" smtClean="0"/>
              <a:t>Spustelėkite, jei norite keisite ruoš. pav. stilių</a:t>
            </a:r>
            <a:endParaRPr kumimoji="0" lang="en-US"/>
          </a:p>
        </p:txBody>
      </p:sp>
      <p:sp>
        <p:nvSpPr>
          <p:cNvPr id="9" name="Paantraštė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lt-LT" smtClean="0"/>
              <a:t>Spustelėkite ruošinio paantraštės stiliui keisti</a:t>
            </a:r>
            <a:endParaRPr kumimoji="0" lang="en-US"/>
          </a:p>
        </p:txBody>
      </p:sp>
      <p:sp>
        <p:nvSpPr>
          <p:cNvPr id="28" name="Datos vietos rezervavimo ženklas 27"/>
          <p:cNvSpPr>
            <a:spLocks noGrp="1"/>
          </p:cNvSpPr>
          <p:nvPr>
            <p:ph type="dt" sz="half" idx="10"/>
          </p:nvPr>
        </p:nvSpPr>
        <p:spPr bwMode="auto">
          <a:xfrm rot="5400000">
            <a:off x="7764621" y="1174097"/>
            <a:ext cx="2286000" cy="381000"/>
          </a:xfrm>
        </p:spPr>
        <p:txBody>
          <a:bodyPr/>
          <a:lstStyle/>
          <a:p>
            <a:fld id="{E585A973-76EB-48C3-B661-A744313C521A}" type="datetimeFigureOut">
              <a:rPr lang="lt-LT" smtClean="0"/>
              <a:pPr/>
              <a:t>2018-02-28</a:t>
            </a:fld>
            <a:endParaRPr lang="lt-LT"/>
          </a:p>
        </p:txBody>
      </p:sp>
      <p:sp>
        <p:nvSpPr>
          <p:cNvPr id="17" name="Poraštės vietos rezervavimo ženklas 16"/>
          <p:cNvSpPr>
            <a:spLocks noGrp="1"/>
          </p:cNvSpPr>
          <p:nvPr>
            <p:ph type="ftr" sz="quarter" idx="11"/>
          </p:nvPr>
        </p:nvSpPr>
        <p:spPr bwMode="auto">
          <a:xfrm rot="5400000">
            <a:off x="7077269" y="4181669"/>
            <a:ext cx="3657600" cy="384048"/>
          </a:xfrm>
        </p:spPr>
        <p:txBody>
          <a:bodyPr/>
          <a:lstStyle/>
          <a:p>
            <a:endParaRPr lang="lt-LT"/>
          </a:p>
        </p:txBody>
      </p:sp>
      <p:sp>
        <p:nvSpPr>
          <p:cNvPr id="10" name="Stačiakampis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ačiakampis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Stačiakampis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Stačiakampis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Tiesioji jungtis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Tiesioji jungtis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Tiesioji jungtis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Tiesioji jungtis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Tiesioji jungtis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Tiesioji jungtis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Stačiakampis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as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as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as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as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as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kaidrės numerio vietos rezervavimo ženklas 28"/>
          <p:cNvSpPr>
            <a:spLocks noGrp="1"/>
          </p:cNvSpPr>
          <p:nvPr>
            <p:ph type="sldNum" sz="quarter" idx="12"/>
          </p:nvPr>
        </p:nvSpPr>
        <p:spPr bwMode="auto">
          <a:xfrm>
            <a:off x="1325544" y="4928702"/>
            <a:ext cx="609600" cy="517524"/>
          </a:xfrm>
        </p:spPr>
        <p:txBody>
          <a:bodyPr/>
          <a:lstStyle/>
          <a:p>
            <a:fld id="{24545203-6895-468E-9D59-667D41520E2E}" type="slidenum">
              <a:rPr lang="lt-LT" smtClean="0"/>
              <a:pPr/>
              <a:t>‹#›</a:t>
            </a:fld>
            <a:endParaRPr lang="lt-LT"/>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kumimoji="0" lang="lt-LT" smtClean="0"/>
              <a:t>Spustelėkite, jei norite keisite ruoš. pav. stilių</a:t>
            </a:r>
            <a:endParaRPr kumimoji="0" lang="en-US"/>
          </a:p>
        </p:txBody>
      </p:sp>
      <p:sp>
        <p:nvSpPr>
          <p:cNvPr id="3" name="Vertikalaus teksto vietos rezervavimo ženklas 2"/>
          <p:cNvSpPr>
            <a:spLocks noGrp="1"/>
          </p:cNvSpPr>
          <p:nvPr>
            <p:ph type="body" orient="vert" idx="1"/>
          </p:nvPr>
        </p:nvSpPr>
        <p:spPr/>
        <p:txBody>
          <a:bodyPr vert="eaVert"/>
          <a:lstStyle/>
          <a:p>
            <a:pPr lvl="0" eaLnBrk="1" latinLnBrk="0" hangingPunct="1"/>
            <a:r>
              <a:rPr lang="lt-LT" smtClean="0"/>
              <a:t>Spustelėkite ruošinio teksto stiliams keisti</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4" name="Datos vietos rezervavimo ženklas 3"/>
          <p:cNvSpPr>
            <a:spLocks noGrp="1"/>
          </p:cNvSpPr>
          <p:nvPr>
            <p:ph type="dt" sz="half" idx="10"/>
          </p:nvPr>
        </p:nvSpPr>
        <p:spPr/>
        <p:txBody>
          <a:bodyPr/>
          <a:lstStyle/>
          <a:p>
            <a:fld id="{E585A973-76EB-48C3-B661-A744313C521A}" type="datetimeFigureOut">
              <a:rPr lang="lt-LT" smtClean="0"/>
              <a:pPr/>
              <a:t>2018-02-28</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24545203-6895-468E-9D59-667D41520E2E}" type="slidenum">
              <a:rPr lang="lt-LT" smtClean="0"/>
              <a:pPr/>
              <a:t>‹#›</a:t>
            </a:fld>
            <a:endParaRPr lang="lt-L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274639"/>
            <a:ext cx="1676400" cy="5851525"/>
          </a:xfrm>
        </p:spPr>
        <p:txBody>
          <a:bodyPr vert="eaVert"/>
          <a:lstStyle/>
          <a:p>
            <a:r>
              <a:rPr kumimoji="0" lang="lt-LT" smtClean="0"/>
              <a:t>Spustelėkite, jei norite keisite ruoš. pav. stilių</a:t>
            </a:r>
            <a:endParaRPr kumimoji="0" lang="en-US"/>
          </a:p>
        </p:txBody>
      </p:sp>
      <p:sp>
        <p:nvSpPr>
          <p:cNvPr id="3" name="Vertikalaus teksto vietos rezervavimo ženklas 2"/>
          <p:cNvSpPr>
            <a:spLocks noGrp="1"/>
          </p:cNvSpPr>
          <p:nvPr>
            <p:ph type="body" orient="vert" idx="1"/>
          </p:nvPr>
        </p:nvSpPr>
        <p:spPr>
          <a:xfrm>
            <a:off x="457200" y="274638"/>
            <a:ext cx="6019800" cy="5851525"/>
          </a:xfrm>
        </p:spPr>
        <p:txBody>
          <a:bodyPr vert="eaVert"/>
          <a:lstStyle/>
          <a:p>
            <a:pPr lvl="0" eaLnBrk="1" latinLnBrk="0" hangingPunct="1"/>
            <a:r>
              <a:rPr lang="lt-LT" smtClean="0"/>
              <a:t>Spustelėkite ruošinio teksto stiliams keisti</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4" name="Datos vietos rezervavimo ženklas 3"/>
          <p:cNvSpPr>
            <a:spLocks noGrp="1"/>
          </p:cNvSpPr>
          <p:nvPr>
            <p:ph type="dt" sz="half" idx="10"/>
          </p:nvPr>
        </p:nvSpPr>
        <p:spPr/>
        <p:txBody>
          <a:bodyPr/>
          <a:lstStyle/>
          <a:p>
            <a:fld id="{E585A973-76EB-48C3-B661-A744313C521A}" type="datetimeFigureOut">
              <a:rPr lang="lt-LT" smtClean="0"/>
              <a:pPr/>
              <a:t>2018-02-28</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24545203-6895-468E-9D59-667D41520E2E}" type="slidenum">
              <a:rPr lang="lt-LT" smtClean="0"/>
              <a:pPr/>
              <a:t>‹#›</a:t>
            </a:fld>
            <a:endParaRPr lang="lt-L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kumimoji="0" lang="lt-LT" smtClean="0"/>
              <a:t>Spustelėkite, jei norite keisite ruoš. pav. stilių</a:t>
            </a:r>
            <a:endParaRPr kumimoji="0" lang="en-US"/>
          </a:p>
        </p:txBody>
      </p:sp>
      <p:sp>
        <p:nvSpPr>
          <p:cNvPr id="8" name="Turinio vietos rezervavimo ženklas 7"/>
          <p:cNvSpPr>
            <a:spLocks noGrp="1"/>
          </p:cNvSpPr>
          <p:nvPr>
            <p:ph sz="quarter" idx="1"/>
          </p:nvPr>
        </p:nvSpPr>
        <p:spPr>
          <a:xfrm>
            <a:off x="457200" y="1600200"/>
            <a:ext cx="7467600" cy="4873752"/>
          </a:xfrm>
        </p:spPr>
        <p:txBody>
          <a:bodyPr/>
          <a:lstStyle/>
          <a:p>
            <a:pPr lvl="0" eaLnBrk="1" latinLnBrk="0" hangingPunct="1"/>
            <a:r>
              <a:rPr lang="lt-LT" smtClean="0"/>
              <a:t>Spustelėkite ruošinio teksto stiliams keisti</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7" name="Datos vietos rezervavimo ženklas 6"/>
          <p:cNvSpPr>
            <a:spLocks noGrp="1"/>
          </p:cNvSpPr>
          <p:nvPr>
            <p:ph type="dt" sz="half" idx="14"/>
          </p:nvPr>
        </p:nvSpPr>
        <p:spPr/>
        <p:txBody>
          <a:bodyPr rtlCol="0"/>
          <a:lstStyle/>
          <a:p>
            <a:fld id="{E585A973-76EB-48C3-B661-A744313C521A}" type="datetimeFigureOut">
              <a:rPr lang="lt-LT" smtClean="0"/>
              <a:pPr/>
              <a:t>2018-02-28</a:t>
            </a:fld>
            <a:endParaRPr lang="lt-LT"/>
          </a:p>
        </p:txBody>
      </p:sp>
      <p:sp>
        <p:nvSpPr>
          <p:cNvPr id="9" name="Skaidrės numerio vietos rezervavimo ženklas 8"/>
          <p:cNvSpPr>
            <a:spLocks noGrp="1"/>
          </p:cNvSpPr>
          <p:nvPr>
            <p:ph type="sldNum" sz="quarter" idx="15"/>
          </p:nvPr>
        </p:nvSpPr>
        <p:spPr/>
        <p:txBody>
          <a:bodyPr rtlCol="0"/>
          <a:lstStyle/>
          <a:p>
            <a:fld id="{24545203-6895-468E-9D59-667D41520E2E}" type="slidenum">
              <a:rPr lang="lt-LT" smtClean="0"/>
              <a:pPr/>
              <a:t>‹#›</a:t>
            </a:fld>
            <a:endParaRPr lang="lt-LT"/>
          </a:p>
        </p:txBody>
      </p:sp>
      <p:sp>
        <p:nvSpPr>
          <p:cNvPr id="10" name="Poraštės vietos rezervavimo ženklas 9"/>
          <p:cNvSpPr>
            <a:spLocks noGrp="1"/>
          </p:cNvSpPr>
          <p:nvPr>
            <p:ph type="ftr" sz="quarter" idx="16"/>
          </p:nvPr>
        </p:nvSpPr>
        <p:spPr/>
        <p:txBody>
          <a:bodyPr rtlCol="0"/>
          <a:lstStyle/>
          <a:p>
            <a:endParaRPr lang="lt-L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kcijos antraštė">
    <p:bg>
      <p:bgRef idx="1001">
        <a:schemeClr val="bg2"/>
      </p:bgRef>
    </p:bg>
    <p:spTree>
      <p:nvGrpSpPr>
        <p:cNvPr id="1" name=""/>
        <p:cNvGrpSpPr/>
        <p:nvPr/>
      </p:nvGrpSpPr>
      <p:grpSpPr>
        <a:xfrm>
          <a:off x="0" y="0"/>
          <a:ext cx="0" cy="0"/>
          <a:chOff x="0" y="0"/>
          <a:chExt cx="0" cy="0"/>
        </a:xfrm>
      </p:grpSpPr>
      <p:sp>
        <p:nvSpPr>
          <p:cNvPr id="2" name="Antraštė 1"/>
          <p:cNvSpPr>
            <a:spLocks noGrp="1"/>
          </p:cNvSpPr>
          <p:nvPr>
            <p:ph type="title"/>
          </p:nvPr>
        </p:nvSpPr>
        <p:spPr>
          <a:xfrm>
            <a:off x="2286000" y="2895600"/>
            <a:ext cx="6172200" cy="2053590"/>
          </a:xfrm>
        </p:spPr>
        <p:txBody>
          <a:bodyPr/>
          <a:lstStyle>
            <a:lvl1pPr algn="l">
              <a:buNone/>
              <a:defRPr sz="3000" b="1" cap="small" baseline="0"/>
            </a:lvl1pPr>
          </a:lstStyle>
          <a:p>
            <a:r>
              <a:rPr kumimoji="0" lang="lt-LT" smtClean="0"/>
              <a:t>Spustelėkite, jei norite keisite ruoš. pav. stilių</a:t>
            </a:r>
            <a:endParaRPr kumimoji="0" lang="en-US"/>
          </a:p>
        </p:txBody>
      </p:sp>
      <p:sp>
        <p:nvSpPr>
          <p:cNvPr id="3" name="Teksto vietos rezervavimo ženklas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lt-LT" smtClean="0"/>
              <a:t>Spustelėkite ruošinio teksto stiliams keisti</a:t>
            </a:r>
          </a:p>
        </p:txBody>
      </p:sp>
      <p:sp>
        <p:nvSpPr>
          <p:cNvPr id="4" name="Datos vietos rezervavimo ženklas 3"/>
          <p:cNvSpPr>
            <a:spLocks noGrp="1"/>
          </p:cNvSpPr>
          <p:nvPr>
            <p:ph type="dt" sz="half" idx="10"/>
          </p:nvPr>
        </p:nvSpPr>
        <p:spPr bwMode="auto">
          <a:xfrm rot="5400000">
            <a:off x="7763256" y="1170432"/>
            <a:ext cx="2286000" cy="381000"/>
          </a:xfrm>
        </p:spPr>
        <p:txBody>
          <a:bodyPr/>
          <a:lstStyle/>
          <a:p>
            <a:fld id="{E585A973-76EB-48C3-B661-A744313C521A}" type="datetimeFigureOut">
              <a:rPr lang="lt-LT" smtClean="0"/>
              <a:pPr/>
              <a:t>2018-02-28</a:t>
            </a:fld>
            <a:endParaRPr lang="lt-LT"/>
          </a:p>
        </p:txBody>
      </p:sp>
      <p:sp>
        <p:nvSpPr>
          <p:cNvPr id="5" name="Poraštės vietos rezervavimo ženklas 4"/>
          <p:cNvSpPr>
            <a:spLocks noGrp="1"/>
          </p:cNvSpPr>
          <p:nvPr>
            <p:ph type="ftr" sz="quarter" idx="11"/>
          </p:nvPr>
        </p:nvSpPr>
        <p:spPr bwMode="auto">
          <a:xfrm rot="5400000">
            <a:off x="7077456" y="4178808"/>
            <a:ext cx="3657600" cy="384048"/>
          </a:xfrm>
        </p:spPr>
        <p:txBody>
          <a:bodyPr/>
          <a:lstStyle/>
          <a:p>
            <a:endParaRPr lang="lt-LT"/>
          </a:p>
        </p:txBody>
      </p:sp>
      <p:sp>
        <p:nvSpPr>
          <p:cNvPr id="9" name="Stačiakampis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Stačiakampis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ačiakampis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ačiakampis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Tiesioji jungtis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Tiesioji jungtis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Tiesioji jungtis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Tiesioji jungtis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Tiesioji jungtis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ačiakampis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as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as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as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as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as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Tiesioji jungtis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kaidrės numerio vietos rezervavimo ženklas 5"/>
          <p:cNvSpPr>
            <a:spLocks noGrp="1"/>
          </p:cNvSpPr>
          <p:nvPr>
            <p:ph type="sldNum" sz="quarter" idx="12"/>
          </p:nvPr>
        </p:nvSpPr>
        <p:spPr bwMode="auto">
          <a:xfrm>
            <a:off x="1340616" y="4928702"/>
            <a:ext cx="609600" cy="517524"/>
          </a:xfrm>
        </p:spPr>
        <p:txBody>
          <a:bodyPr/>
          <a:lstStyle/>
          <a:p>
            <a:fld id="{24545203-6895-468E-9D59-667D41520E2E}" type="slidenum">
              <a:rPr lang="lt-LT" smtClean="0"/>
              <a:pPr/>
              <a:t>‹#›</a:t>
            </a:fld>
            <a:endParaRPr lang="lt-LT"/>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kumimoji="0" lang="lt-LT" smtClean="0"/>
              <a:t>Spustelėkite, jei norite keisite ruoš. pav. stilių</a:t>
            </a:r>
            <a:endParaRPr kumimoji="0" lang="en-US"/>
          </a:p>
        </p:txBody>
      </p:sp>
      <p:sp>
        <p:nvSpPr>
          <p:cNvPr id="5" name="Datos vietos rezervavimo ženklas 4"/>
          <p:cNvSpPr>
            <a:spLocks noGrp="1"/>
          </p:cNvSpPr>
          <p:nvPr>
            <p:ph type="dt" sz="half" idx="10"/>
          </p:nvPr>
        </p:nvSpPr>
        <p:spPr/>
        <p:txBody>
          <a:bodyPr/>
          <a:lstStyle/>
          <a:p>
            <a:fld id="{E585A973-76EB-48C3-B661-A744313C521A}" type="datetimeFigureOut">
              <a:rPr lang="lt-LT" smtClean="0"/>
              <a:pPr/>
              <a:t>2018-02-28</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24545203-6895-468E-9D59-667D41520E2E}" type="slidenum">
              <a:rPr lang="lt-LT" smtClean="0"/>
              <a:pPr/>
              <a:t>‹#›</a:t>
            </a:fld>
            <a:endParaRPr lang="lt-LT"/>
          </a:p>
        </p:txBody>
      </p:sp>
      <p:sp>
        <p:nvSpPr>
          <p:cNvPr id="9" name="Turinio vietos rezervavimo ženklas 8"/>
          <p:cNvSpPr>
            <a:spLocks noGrp="1"/>
          </p:cNvSpPr>
          <p:nvPr>
            <p:ph sz="quarter" idx="1"/>
          </p:nvPr>
        </p:nvSpPr>
        <p:spPr>
          <a:xfrm>
            <a:off x="457200" y="1600200"/>
            <a:ext cx="3657600" cy="4572000"/>
          </a:xfrm>
        </p:spPr>
        <p:txBody>
          <a:bodyPr/>
          <a:lstStyle/>
          <a:p>
            <a:pPr lvl="0" eaLnBrk="1" latinLnBrk="0" hangingPunct="1"/>
            <a:r>
              <a:rPr lang="lt-LT" smtClean="0"/>
              <a:t>Spustelėkite ruošinio teksto stiliams keisti</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11" name="Turinio vietos rezervavimo ženklas 10"/>
          <p:cNvSpPr>
            <a:spLocks noGrp="1"/>
          </p:cNvSpPr>
          <p:nvPr>
            <p:ph sz="quarter" idx="2"/>
          </p:nvPr>
        </p:nvSpPr>
        <p:spPr>
          <a:xfrm>
            <a:off x="4270248" y="1600200"/>
            <a:ext cx="3657600" cy="4572000"/>
          </a:xfrm>
        </p:spPr>
        <p:txBody>
          <a:bodyPr/>
          <a:lstStyle/>
          <a:p>
            <a:pPr lvl="0" eaLnBrk="1" latinLnBrk="0" hangingPunct="1"/>
            <a:r>
              <a:rPr lang="lt-LT" smtClean="0"/>
              <a:t>Spustelėkite ruošinio teksto stiliams keisti</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3050"/>
            <a:ext cx="7543800" cy="1143000"/>
          </a:xfrm>
        </p:spPr>
        <p:txBody>
          <a:bodyPr anchor="b"/>
          <a:lstStyle>
            <a:lvl1pPr>
              <a:defRPr/>
            </a:lvl1pPr>
          </a:lstStyle>
          <a:p>
            <a:r>
              <a:rPr kumimoji="0" lang="lt-LT" smtClean="0"/>
              <a:t>Spustelėkite, jei norite keisite ruoš. pav. stilių</a:t>
            </a:r>
            <a:endParaRPr kumimoji="0" lang="en-US"/>
          </a:p>
        </p:txBody>
      </p:sp>
      <p:sp>
        <p:nvSpPr>
          <p:cNvPr id="7" name="Datos vietos rezervavimo ženklas 6"/>
          <p:cNvSpPr>
            <a:spLocks noGrp="1"/>
          </p:cNvSpPr>
          <p:nvPr>
            <p:ph type="dt" sz="half" idx="10"/>
          </p:nvPr>
        </p:nvSpPr>
        <p:spPr/>
        <p:txBody>
          <a:bodyPr/>
          <a:lstStyle/>
          <a:p>
            <a:fld id="{E585A973-76EB-48C3-B661-A744313C521A}" type="datetimeFigureOut">
              <a:rPr lang="lt-LT" smtClean="0"/>
              <a:pPr/>
              <a:t>2018-02-28</a:t>
            </a:fld>
            <a:endParaRPr lang="lt-LT"/>
          </a:p>
        </p:txBody>
      </p:sp>
      <p:sp>
        <p:nvSpPr>
          <p:cNvPr id="8" name="Poraštės vietos rezervavimo ženklas 7"/>
          <p:cNvSpPr>
            <a:spLocks noGrp="1"/>
          </p:cNvSpPr>
          <p:nvPr>
            <p:ph type="ftr" sz="quarter" idx="11"/>
          </p:nvPr>
        </p:nvSpPr>
        <p:spPr/>
        <p:txBody>
          <a:bodyPr/>
          <a:lstStyle/>
          <a:p>
            <a:endParaRPr lang="lt-LT"/>
          </a:p>
        </p:txBody>
      </p:sp>
      <p:sp>
        <p:nvSpPr>
          <p:cNvPr id="9" name="Skaidrės numerio vietos rezervavimo ženklas 8"/>
          <p:cNvSpPr>
            <a:spLocks noGrp="1"/>
          </p:cNvSpPr>
          <p:nvPr>
            <p:ph type="sldNum" sz="quarter" idx="12"/>
          </p:nvPr>
        </p:nvSpPr>
        <p:spPr/>
        <p:txBody>
          <a:bodyPr/>
          <a:lstStyle/>
          <a:p>
            <a:fld id="{24545203-6895-468E-9D59-667D41520E2E}" type="slidenum">
              <a:rPr lang="lt-LT" smtClean="0"/>
              <a:pPr/>
              <a:t>‹#›</a:t>
            </a:fld>
            <a:endParaRPr lang="lt-LT"/>
          </a:p>
        </p:txBody>
      </p:sp>
      <p:sp>
        <p:nvSpPr>
          <p:cNvPr id="11" name="Turinio vietos rezervavimo ženklas 10"/>
          <p:cNvSpPr>
            <a:spLocks noGrp="1"/>
          </p:cNvSpPr>
          <p:nvPr>
            <p:ph sz="quarter" idx="2"/>
          </p:nvPr>
        </p:nvSpPr>
        <p:spPr>
          <a:xfrm>
            <a:off x="457200" y="2362200"/>
            <a:ext cx="3657600" cy="3886200"/>
          </a:xfrm>
        </p:spPr>
        <p:txBody>
          <a:bodyPr/>
          <a:lstStyle/>
          <a:p>
            <a:pPr lvl="0" eaLnBrk="1" latinLnBrk="0" hangingPunct="1"/>
            <a:r>
              <a:rPr lang="lt-LT" smtClean="0"/>
              <a:t>Spustelėkite ruošinio teksto stiliams keisti</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13" name="Turinio vietos rezervavimo ženklas 12"/>
          <p:cNvSpPr>
            <a:spLocks noGrp="1"/>
          </p:cNvSpPr>
          <p:nvPr>
            <p:ph sz="quarter" idx="4"/>
          </p:nvPr>
        </p:nvSpPr>
        <p:spPr>
          <a:xfrm>
            <a:off x="4371975" y="2362200"/>
            <a:ext cx="3657600" cy="3886200"/>
          </a:xfrm>
        </p:spPr>
        <p:txBody>
          <a:bodyPr/>
          <a:lstStyle/>
          <a:p>
            <a:pPr lvl="0" eaLnBrk="1" latinLnBrk="0" hangingPunct="1"/>
            <a:r>
              <a:rPr lang="lt-LT" smtClean="0"/>
              <a:t>Spustelėkite ruošinio teksto stiliams keisti</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12" name="Teksto vietos rezervavimo ženklas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lt-LT" smtClean="0"/>
              <a:t>Spustelėkite ruošinio teksto stiliams keisti</a:t>
            </a:r>
          </a:p>
        </p:txBody>
      </p:sp>
      <p:sp>
        <p:nvSpPr>
          <p:cNvPr id="14" name="Teksto vietos rezervavimo ženklas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lt-LT" smtClean="0"/>
              <a:t>Spustelėkite ruošinio teksto stiliams keisti</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kumimoji="0" lang="lt-LT" smtClean="0"/>
              <a:t>Spustelėkite, jei norite keisite ruoš. pav. stilių</a:t>
            </a:r>
            <a:endParaRPr kumimoji="0" lang="en-US"/>
          </a:p>
        </p:txBody>
      </p:sp>
      <p:sp>
        <p:nvSpPr>
          <p:cNvPr id="6" name="Datos vietos rezervavimo ženklas 5"/>
          <p:cNvSpPr>
            <a:spLocks noGrp="1"/>
          </p:cNvSpPr>
          <p:nvPr>
            <p:ph type="dt" sz="half" idx="10"/>
          </p:nvPr>
        </p:nvSpPr>
        <p:spPr/>
        <p:txBody>
          <a:bodyPr rtlCol="0"/>
          <a:lstStyle/>
          <a:p>
            <a:fld id="{E585A973-76EB-48C3-B661-A744313C521A}" type="datetimeFigureOut">
              <a:rPr lang="lt-LT" smtClean="0"/>
              <a:pPr/>
              <a:t>2018-02-28</a:t>
            </a:fld>
            <a:endParaRPr lang="lt-LT"/>
          </a:p>
        </p:txBody>
      </p:sp>
      <p:sp>
        <p:nvSpPr>
          <p:cNvPr id="7" name="Skaidrės numerio vietos rezervavimo ženklas 6"/>
          <p:cNvSpPr>
            <a:spLocks noGrp="1"/>
          </p:cNvSpPr>
          <p:nvPr>
            <p:ph type="sldNum" sz="quarter" idx="11"/>
          </p:nvPr>
        </p:nvSpPr>
        <p:spPr/>
        <p:txBody>
          <a:bodyPr rtlCol="0"/>
          <a:lstStyle/>
          <a:p>
            <a:fld id="{24545203-6895-468E-9D59-667D41520E2E}" type="slidenum">
              <a:rPr lang="lt-LT" smtClean="0"/>
              <a:pPr/>
              <a:t>‹#›</a:t>
            </a:fld>
            <a:endParaRPr lang="lt-LT"/>
          </a:p>
        </p:txBody>
      </p:sp>
      <p:sp>
        <p:nvSpPr>
          <p:cNvPr id="8" name="Poraštės vietos rezervavimo ženklas 7"/>
          <p:cNvSpPr>
            <a:spLocks noGrp="1"/>
          </p:cNvSpPr>
          <p:nvPr>
            <p:ph type="ftr" sz="quarter" idx="12"/>
          </p:nvPr>
        </p:nvSpPr>
        <p:spPr/>
        <p:txBody>
          <a:bodyPr rtlCol="0"/>
          <a:lstStyle/>
          <a:p>
            <a:endParaRPr lang="lt-L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E585A973-76EB-48C3-B661-A744313C521A}" type="datetimeFigureOut">
              <a:rPr lang="lt-LT" smtClean="0"/>
              <a:pPr/>
              <a:t>2018-02-28</a:t>
            </a:fld>
            <a:endParaRPr lang="lt-LT"/>
          </a:p>
        </p:txBody>
      </p:sp>
      <p:sp>
        <p:nvSpPr>
          <p:cNvPr id="3" name="Poraštės vietos rezervavimo ženklas 2"/>
          <p:cNvSpPr>
            <a:spLocks noGrp="1"/>
          </p:cNvSpPr>
          <p:nvPr>
            <p:ph type="ftr" sz="quarter" idx="11"/>
          </p:nvPr>
        </p:nvSpPr>
        <p:spPr/>
        <p:txBody>
          <a:bodyPr/>
          <a:lstStyle/>
          <a:p>
            <a:endParaRPr lang="lt-LT"/>
          </a:p>
        </p:txBody>
      </p:sp>
      <p:sp>
        <p:nvSpPr>
          <p:cNvPr id="4" name="Skaidrės numerio vietos rezervavimo ženklas 3"/>
          <p:cNvSpPr>
            <a:spLocks noGrp="1"/>
          </p:cNvSpPr>
          <p:nvPr>
            <p:ph type="sldNum" sz="quarter" idx="12"/>
          </p:nvPr>
        </p:nvSpPr>
        <p:spPr/>
        <p:txBody>
          <a:bodyPr/>
          <a:lstStyle/>
          <a:p>
            <a:fld id="{24545203-6895-468E-9D59-667D41520E2E}" type="slidenum">
              <a:rPr lang="lt-LT" smtClean="0"/>
              <a:pPr/>
              <a:t>‹#›</a:t>
            </a:fld>
            <a:endParaRPr lang="lt-L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Turinys ir antraštė">
    <p:bg>
      <p:bgRef idx="1001">
        <a:schemeClr val="bg1"/>
      </p:bgRef>
    </p:bg>
    <p:spTree>
      <p:nvGrpSpPr>
        <p:cNvPr id="1" name=""/>
        <p:cNvGrpSpPr/>
        <p:nvPr/>
      </p:nvGrpSpPr>
      <p:grpSpPr>
        <a:xfrm>
          <a:off x="0" y="0"/>
          <a:ext cx="0" cy="0"/>
          <a:chOff x="0" y="0"/>
          <a:chExt cx="0" cy="0"/>
        </a:xfrm>
      </p:grpSpPr>
      <p:sp>
        <p:nvSpPr>
          <p:cNvPr id="10" name="Tiesioji jungtis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Antraštė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lt-LT" smtClean="0"/>
              <a:t>Spustelėkite, jei norite keisite ruoš. pav. stilių</a:t>
            </a:r>
            <a:endParaRPr kumimoji="0" lang="en-US"/>
          </a:p>
        </p:txBody>
      </p:sp>
      <p:sp>
        <p:nvSpPr>
          <p:cNvPr id="3" name="Teksto vietos rezervavimo ženklas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lt-LT" smtClean="0"/>
              <a:t>Spustelėkite ruošinio teksto stiliams keisti</a:t>
            </a:r>
          </a:p>
        </p:txBody>
      </p:sp>
      <p:sp>
        <p:nvSpPr>
          <p:cNvPr id="8" name="Tiesioji jungtis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Tiesioji jungtis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Tiesioji jungtis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ačiakampis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Tiesioji jungtis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as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Turinio vietos rezervavimo ženklas 17"/>
          <p:cNvSpPr>
            <a:spLocks noGrp="1"/>
          </p:cNvSpPr>
          <p:nvPr>
            <p:ph sz="quarter" idx="1"/>
          </p:nvPr>
        </p:nvSpPr>
        <p:spPr>
          <a:xfrm>
            <a:off x="304800" y="274320"/>
            <a:ext cx="5638800" cy="6327648"/>
          </a:xfrm>
        </p:spPr>
        <p:txBody>
          <a:bodyPr/>
          <a:lstStyle/>
          <a:p>
            <a:pPr lvl="0" eaLnBrk="1" latinLnBrk="0" hangingPunct="1"/>
            <a:r>
              <a:rPr lang="lt-LT" smtClean="0"/>
              <a:t>Spustelėkite ruošinio teksto stiliams keisti</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21" name="Datos vietos rezervavimo ženklas 20"/>
          <p:cNvSpPr>
            <a:spLocks noGrp="1"/>
          </p:cNvSpPr>
          <p:nvPr>
            <p:ph type="dt" sz="half" idx="14"/>
          </p:nvPr>
        </p:nvSpPr>
        <p:spPr/>
        <p:txBody>
          <a:bodyPr rtlCol="0"/>
          <a:lstStyle/>
          <a:p>
            <a:fld id="{E585A973-76EB-48C3-B661-A744313C521A}" type="datetimeFigureOut">
              <a:rPr lang="lt-LT" smtClean="0"/>
              <a:pPr/>
              <a:t>2018-02-28</a:t>
            </a:fld>
            <a:endParaRPr lang="lt-LT"/>
          </a:p>
        </p:txBody>
      </p:sp>
      <p:sp>
        <p:nvSpPr>
          <p:cNvPr id="22" name="Skaidrės numerio vietos rezervavimo ženklas 21"/>
          <p:cNvSpPr>
            <a:spLocks noGrp="1"/>
          </p:cNvSpPr>
          <p:nvPr>
            <p:ph type="sldNum" sz="quarter" idx="15"/>
          </p:nvPr>
        </p:nvSpPr>
        <p:spPr/>
        <p:txBody>
          <a:bodyPr rtlCol="0"/>
          <a:lstStyle/>
          <a:p>
            <a:fld id="{24545203-6895-468E-9D59-667D41520E2E}" type="slidenum">
              <a:rPr lang="lt-LT" smtClean="0"/>
              <a:pPr/>
              <a:t>‹#›</a:t>
            </a:fld>
            <a:endParaRPr lang="lt-LT"/>
          </a:p>
        </p:txBody>
      </p:sp>
      <p:sp>
        <p:nvSpPr>
          <p:cNvPr id="23" name="Poraštės vietos rezervavimo ženklas 22"/>
          <p:cNvSpPr>
            <a:spLocks noGrp="1"/>
          </p:cNvSpPr>
          <p:nvPr>
            <p:ph type="ftr" sz="quarter" idx="16"/>
          </p:nvPr>
        </p:nvSpPr>
        <p:spPr/>
        <p:txBody>
          <a:bodyPr rtlCol="0"/>
          <a:lstStyle/>
          <a:p>
            <a:endParaRPr lang="lt-LT"/>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aveikslėlis ir antraštė">
    <p:spTree>
      <p:nvGrpSpPr>
        <p:cNvPr id="1" name=""/>
        <p:cNvGrpSpPr/>
        <p:nvPr/>
      </p:nvGrpSpPr>
      <p:grpSpPr>
        <a:xfrm>
          <a:off x="0" y="0"/>
          <a:ext cx="0" cy="0"/>
          <a:chOff x="0" y="0"/>
          <a:chExt cx="0" cy="0"/>
        </a:xfrm>
      </p:grpSpPr>
      <p:sp>
        <p:nvSpPr>
          <p:cNvPr id="9" name="Tiesioji jungtis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as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Antraštė 1"/>
          <p:cNvSpPr>
            <a:spLocks noGrp="1"/>
          </p:cNvSpPr>
          <p:nvPr>
            <p:ph type="title"/>
          </p:nvPr>
        </p:nvSpPr>
        <p:spPr>
          <a:xfrm rot="5400000">
            <a:off x="3350133" y="3200400"/>
            <a:ext cx="6309360" cy="457200"/>
          </a:xfrm>
        </p:spPr>
        <p:txBody>
          <a:bodyPr anchor="b"/>
          <a:lstStyle>
            <a:lvl1pPr algn="l">
              <a:buNone/>
              <a:defRPr sz="2000" b="1"/>
            </a:lvl1pPr>
          </a:lstStyle>
          <a:p>
            <a:r>
              <a:rPr kumimoji="0" lang="lt-LT" smtClean="0"/>
              <a:t>Spustelėkite, jei norite keisite ruoš. pav. stilių</a:t>
            </a:r>
            <a:endParaRPr kumimoji="0" lang="en-US"/>
          </a:p>
        </p:txBody>
      </p:sp>
      <p:sp>
        <p:nvSpPr>
          <p:cNvPr id="3" name="Paveikslėlio vietos rezervavimo ženklas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lt-LT" smtClean="0"/>
              <a:t>Spustelėkite piktogramą, jei norite įtraukti paveikslėlį</a:t>
            </a:r>
            <a:endParaRPr kumimoji="0" lang="en-US" dirty="0"/>
          </a:p>
        </p:txBody>
      </p:sp>
      <p:sp>
        <p:nvSpPr>
          <p:cNvPr id="4" name="Teksto vietos rezervavimo ženklas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lt-LT" smtClean="0"/>
              <a:t>Spustelėkite ruošinio teksto stiliams keisti</a:t>
            </a:r>
          </a:p>
        </p:txBody>
      </p:sp>
      <p:sp>
        <p:nvSpPr>
          <p:cNvPr id="10" name="Tiesioji jungtis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Stačiakampis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Tiesioji jungtis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Tiesioji jungtis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Tiesioji jungtis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os vietos rezervavimo ženklas 16"/>
          <p:cNvSpPr>
            <a:spLocks noGrp="1"/>
          </p:cNvSpPr>
          <p:nvPr>
            <p:ph type="dt" sz="half" idx="10"/>
          </p:nvPr>
        </p:nvSpPr>
        <p:spPr/>
        <p:txBody>
          <a:bodyPr rtlCol="0"/>
          <a:lstStyle/>
          <a:p>
            <a:fld id="{E585A973-76EB-48C3-B661-A744313C521A}" type="datetimeFigureOut">
              <a:rPr lang="lt-LT" smtClean="0"/>
              <a:pPr/>
              <a:t>2018-02-28</a:t>
            </a:fld>
            <a:endParaRPr lang="lt-LT"/>
          </a:p>
        </p:txBody>
      </p:sp>
      <p:sp>
        <p:nvSpPr>
          <p:cNvPr id="18" name="Skaidrės numerio vietos rezervavimo ženklas 17"/>
          <p:cNvSpPr>
            <a:spLocks noGrp="1"/>
          </p:cNvSpPr>
          <p:nvPr>
            <p:ph type="sldNum" sz="quarter" idx="11"/>
          </p:nvPr>
        </p:nvSpPr>
        <p:spPr/>
        <p:txBody>
          <a:bodyPr rtlCol="0"/>
          <a:lstStyle/>
          <a:p>
            <a:fld id="{24545203-6895-468E-9D59-667D41520E2E}" type="slidenum">
              <a:rPr lang="lt-LT" smtClean="0"/>
              <a:pPr/>
              <a:t>‹#›</a:t>
            </a:fld>
            <a:endParaRPr lang="lt-LT"/>
          </a:p>
        </p:txBody>
      </p:sp>
      <p:sp>
        <p:nvSpPr>
          <p:cNvPr id="21" name="Poraštės vietos rezervavimo ženklas 20"/>
          <p:cNvSpPr>
            <a:spLocks noGrp="1"/>
          </p:cNvSpPr>
          <p:nvPr>
            <p:ph type="ftr" sz="quarter" idx="12"/>
          </p:nvPr>
        </p:nvSpPr>
        <p:spPr/>
        <p:txBody>
          <a:bodyPr rtlCol="0"/>
          <a:lstStyle/>
          <a:p>
            <a:endParaRPr lang="lt-L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Tiesioji jungtis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Pavadinimo vietos rezervavimo ženklas 21"/>
          <p:cNvSpPr>
            <a:spLocks noGrp="1"/>
          </p:cNvSpPr>
          <p:nvPr>
            <p:ph type="title"/>
          </p:nvPr>
        </p:nvSpPr>
        <p:spPr>
          <a:xfrm>
            <a:off x="457200" y="274638"/>
            <a:ext cx="7467600" cy="1143000"/>
          </a:xfrm>
          <a:prstGeom prst="rect">
            <a:avLst/>
          </a:prstGeom>
        </p:spPr>
        <p:txBody>
          <a:bodyPr vert="horz" anchor="b">
            <a:normAutofit/>
          </a:bodyPr>
          <a:lstStyle/>
          <a:p>
            <a:r>
              <a:rPr kumimoji="0" lang="lt-LT" smtClean="0"/>
              <a:t>Spustelėkite, jei norite keisite ruoš. pav. stilių</a:t>
            </a:r>
            <a:endParaRPr kumimoji="0" lang="en-US"/>
          </a:p>
        </p:txBody>
      </p:sp>
      <p:sp>
        <p:nvSpPr>
          <p:cNvPr id="13" name="Teksto vietos rezervavimo ženklas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lt-LT" smtClean="0"/>
              <a:t>Spustelėkite ruošinio teksto stiliams keisti</a:t>
            </a:r>
          </a:p>
          <a:p>
            <a:pPr lvl="1" eaLnBrk="1" latinLnBrk="0" hangingPunct="1"/>
            <a:r>
              <a:rPr kumimoji="0" lang="lt-LT" smtClean="0"/>
              <a:t>Antras lygmuo</a:t>
            </a:r>
          </a:p>
          <a:p>
            <a:pPr lvl="2" eaLnBrk="1" latinLnBrk="0" hangingPunct="1"/>
            <a:r>
              <a:rPr kumimoji="0" lang="lt-LT" smtClean="0"/>
              <a:t>Trečias lygmuo</a:t>
            </a:r>
          </a:p>
          <a:p>
            <a:pPr lvl="3" eaLnBrk="1" latinLnBrk="0" hangingPunct="1"/>
            <a:r>
              <a:rPr kumimoji="0" lang="lt-LT" smtClean="0"/>
              <a:t>Ketvirtas lygmuo</a:t>
            </a:r>
          </a:p>
          <a:p>
            <a:pPr lvl="4" eaLnBrk="1" latinLnBrk="0" hangingPunct="1"/>
            <a:r>
              <a:rPr kumimoji="0" lang="lt-LT" smtClean="0"/>
              <a:t>Penktas lygmuo</a:t>
            </a:r>
            <a:endParaRPr kumimoji="0" lang="en-US"/>
          </a:p>
        </p:txBody>
      </p:sp>
      <p:sp>
        <p:nvSpPr>
          <p:cNvPr id="14" name="Datos vietos rezervavimo ženklas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E585A973-76EB-48C3-B661-A744313C521A}" type="datetimeFigureOut">
              <a:rPr lang="lt-LT" smtClean="0"/>
              <a:pPr/>
              <a:t>2018-02-28</a:t>
            </a:fld>
            <a:endParaRPr lang="lt-LT"/>
          </a:p>
        </p:txBody>
      </p:sp>
      <p:sp>
        <p:nvSpPr>
          <p:cNvPr id="3" name="Poraštės vietos rezervavimo ženklas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lt-LT"/>
          </a:p>
        </p:txBody>
      </p:sp>
      <p:sp>
        <p:nvSpPr>
          <p:cNvPr id="7" name="Tiesioji jungtis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Tiesioji jungtis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Stačiakampis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Tiesioji jungtis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as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kaidrės numerio vietos rezervavimo ženklas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24545203-6895-468E-9D59-667D41520E2E}" type="slidenum">
              <a:rPr lang="lt-LT" smtClean="0"/>
              <a:pPr/>
              <a:t>‹#›</a:t>
            </a:fld>
            <a:endParaRPr lang="lt-LT"/>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frepy.eu/part_lt.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abecele.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m.mazeikiai.lm.lt/index.php?option=com_content&amp;view=article&amp;id=18:priemones&amp;catid=11:priemones&amp;Itemid=21"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play.google.com/store/apps/developer?id=tukas" TargetMode="External"/><Relationship Id="rId2" Type="http://schemas.openxmlformats.org/officeDocument/2006/relationships/hyperlink" Target="http://sesioszasys.blogspot.com/2014/06/nemokamos-android-programeles-vaiku.html"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frepy.eu/part_lt.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idx="4294967295"/>
          </p:nvPr>
        </p:nvSpPr>
        <p:spPr>
          <a:xfrm>
            <a:off x="0" y="274638"/>
            <a:ext cx="7467600" cy="1143000"/>
          </a:xfrm>
        </p:spPr>
        <p:txBody>
          <a:bodyPr>
            <a:normAutofit fontScale="90000"/>
          </a:bodyPr>
          <a:lstStyle/>
          <a:p>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b="1" dirty="0" smtClean="0"/>
              <a:t/>
            </a:r>
            <a:br>
              <a:rPr lang="en-US" b="1"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lt-LT" dirty="0"/>
              <a:t/>
            </a:r>
            <a:br>
              <a:rPr lang="lt-LT" dirty="0"/>
            </a:br>
            <a:endParaRPr lang="lt-LT" dirty="0"/>
          </a:p>
        </p:txBody>
      </p:sp>
      <p:sp>
        <p:nvSpPr>
          <p:cNvPr id="5" name="Stačiakampis 4"/>
          <p:cNvSpPr/>
          <p:nvPr/>
        </p:nvSpPr>
        <p:spPr>
          <a:xfrm>
            <a:off x="1043608" y="692696"/>
            <a:ext cx="6912768" cy="6186309"/>
          </a:xfrm>
          <a:prstGeom prst="rect">
            <a:avLst/>
          </a:prstGeom>
        </p:spPr>
        <p:txBody>
          <a:bodyPr wrap="square">
            <a:spAutoFit/>
          </a:bodyPr>
          <a:lstStyle/>
          <a:p>
            <a:pPr algn="ctr"/>
            <a:r>
              <a:rPr lang="lt-LT" sz="3600" b="1" i="1" dirty="0" smtClean="0"/>
              <a:t>IT taikymas</a:t>
            </a:r>
            <a:r>
              <a:rPr lang="lt-LT" sz="3600" i="1" dirty="0" smtClean="0"/>
              <a:t/>
            </a:r>
            <a:br>
              <a:rPr lang="lt-LT" sz="3600" i="1" dirty="0" smtClean="0"/>
            </a:br>
            <a:r>
              <a:rPr lang="lt-LT" sz="3600" b="1" i="1" dirty="0" smtClean="0"/>
              <a:t>logopedo ir specialiojo pedagogo darbe</a:t>
            </a:r>
            <a:r>
              <a:rPr lang="lt-LT" i="1" dirty="0" smtClean="0"/>
              <a:t/>
            </a:r>
            <a:br>
              <a:rPr lang="lt-LT" i="1" dirty="0" smtClean="0"/>
            </a:br>
            <a:r>
              <a:rPr lang="lt-LT" b="1" i="1" dirty="0" smtClean="0"/>
              <a:t> </a:t>
            </a:r>
            <a:r>
              <a:rPr lang="lt-LT" dirty="0" smtClean="0"/>
              <a:t/>
            </a:r>
            <a:br>
              <a:rPr lang="lt-LT" dirty="0" smtClean="0"/>
            </a:br>
            <a:r>
              <a:rPr lang="lt-LT" b="1" dirty="0" smtClean="0"/>
              <a:t> </a:t>
            </a:r>
            <a:r>
              <a:rPr lang="lt-LT" dirty="0" smtClean="0"/>
              <a:t/>
            </a:r>
            <a:br>
              <a:rPr lang="lt-LT" dirty="0" smtClean="0"/>
            </a:br>
            <a:r>
              <a:rPr lang="lt-LT" b="1" dirty="0" smtClean="0"/>
              <a:t> </a:t>
            </a:r>
            <a:r>
              <a:rPr lang="lt-LT" dirty="0" smtClean="0"/>
              <a:t/>
            </a:r>
            <a:br>
              <a:rPr lang="lt-LT" dirty="0" smtClean="0"/>
            </a:br>
            <a:r>
              <a:rPr lang="lt-LT" b="1" dirty="0" smtClean="0"/>
              <a:t>Justina </a:t>
            </a:r>
            <a:r>
              <a:rPr lang="lt-LT" b="1" dirty="0" err="1" smtClean="0"/>
              <a:t>Valterė</a:t>
            </a:r>
            <a:r>
              <a:rPr lang="lt-LT" dirty="0" smtClean="0"/>
              <a:t/>
            </a:r>
            <a:br>
              <a:rPr lang="lt-LT" dirty="0" smtClean="0"/>
            </a:br>
            <a:r>
              <a:rPr lang="lt-LT" b="1" dirty="0" smtClean="0"/>
              <a:t>Specialioji pedagogė-logopedė</a:t>
            </a:r>
            <a:r>
              <a:rPr lang="lt-LT" dirty="0" smtClean="0"/>
              <a:t/>
            </a:r>
            <a:br>
              <a:rPr lang="lt-LT" dirty="0" smtClean="0"/>
            </a:br>
            <a:endParaRPr lang="lt-LT" dirty="0" smtClean="0"/>
          </a:p>
          <a:p>
            <a:pPr algn="ctr"/>
            <a:endParaRPr lang="lt-LT" b="1" dirty="0" smtClean="0"/>
          </a:p>
          <a:p>
            <a:pPr algn="ctr"/>
            <a:endParaRPr lang="lt-LT" b="1" dirty="0" smtClean="0"/>
          </a:p>
          <a:p>
            <a:pPr algn="ctr"/>
            <a:endParaRPr lang="lt-LT" b="1" dirty="0" smtClean="0"/>
          </a:p>
          <a:p>
            <a:pPr algn="ctr"/>
            <a:endParaRPr lang="lt-LT" b="1" dirty="0" smtClean="0"/>
          </a:p>
          <a:p>
            <a:pPr algn="ctr"/>
            <a:endParaRPr lang="lt-LT" b="1" dirty="0" smtClean="0"/>
          </a:p>
          <a:p>
            <a:pPr algn="ctr"/>
            <a:endParaRPr lang="lt-LT" b="1" dirty="0" smtClean="0"/>
          </a:p>
          <a:p>
            <a:pPr algn="ctr"/>
            <a:endParaRPr lang="lt-LT" b="1" dirty="0" smtClean="0"/>
          </a:p>
          <a:p>
            <a:pPr algn="ctr"/>
            <a:endParaRPr lang="lt-LT" b="1" dirty="0" smtClean="0"/>
          </a:p>
          <a:p>
            <a:pPr algn="ctr"/>
            <a:r>
              <a:rPr lang="lt-LT" b="1" dirty="0" smtClean="0"/>
              <a:t> 2015</a:t>
            </a:r>
            <a:r>
              <a:rPr lang="lt-LT" dirty="0" smtClean="0"/>
              <a:t/>
            </a:r>
            <a:br>
              <a:rPr lang="lt-LT" dirty="0" smtClean="0"/>
            </a:br>
            <a:r>
              <a:rPr lang="lt-LT" dirty="0" smtClean="0"/>
              <a:t> </a:t>
            </a:r>
            <a:endParaRPr lang="lt-LT"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1979712" y="548680"/>
            <a:ext cx="5122912" cy="1512168"/>
          </a:xfrm>
        </p:spPr>
        <p:txBody>
          <a:bodyPr/>
          <a:lstStyle/>
          <a:p>
            <a:r>
              <a:rPr lang="lt-LT" b="1" i="1" dirty="0" smtClean="0">
                <a:latin typeface="Times New Roman" pitchFamily="18" charset="0"/>
                <a:cs typeface="Times New Roman" pitchFamily="18" charset="0"/>
              </a:rPr>
              <a:t>Žaidimų tipai:</a:t>
            </a:r>
            <a:endParaRPr lang="lt-LT" dirty="0"/>
          </a:p>
        </p:txBody>
      </p:sp>
      <p:pic>
        <p:nvPicPr>
          <p:cNvPr id="4" name="Picture 2" descr="C:\Documents and Settings\Mokytojas\Desktop\FREPY_logo.jpg"/>
          <p:cNvPicPr>
            <a:picLocks noChangeAspect="1" noChangeArrowheads="1"/>
          </p:cNvPicPr>
          <p:nvPr/>
        </p:nvPicPr>
        <p:blipFill>
          <a:blip r:embed="rId2" cstate="print"/>
          <a:srcRect/>
          <a:stretch>
            <a:fillRect/>
          </a:stretch>
        </p:blipFill>
        <p:spPr bwMode="auto">
          <a:xfrm>
            <a:off x="1547664" y="2564904"/>
            <a:ext cx="6552728" cy="3868622"/>
          </a:xfrm>
          <a:prstGeom prst="rect">
            <a:avLst/>
          </a:prstGeom>
          <a:noFill/>
        </p:spPr>
      </p:pic>
      <p:sp>
        <p:nvSpPr>
          <p:cNvPr id="5" name="Stačiakampis 4"/>
          <p:cNvSpPr/>
          <p:nvPr/>
        </p:nvSpPr>
        <p:spPr>
          <a:xfrm>
            <a:off x="395536" y="332656"/>
            <a:ext cx="6624736" cy="1200329"/>
          </a:xfrm>
          <a:prstGeom prst="rect">
            <a:avLst/>
          </a:prstGeom>
        </p:spPr>
        <p:txBody>
          <a:bodyPr wrap="square">
            <a:spAutoFit/>
          </a:bodyPr>
          <a:lstStyle/>
          <a:p>
            <a:pPr marL="342900" indent="-342900">
              <a:buAutoNum type="arabicPeriod"/>
            </a:pPr>
            <a:r>
              <a:rPr lang="lt-LT" b="1" i="1" dirty="0" smtClean="0">
                <a:latin typeface="Times New Roman" pitchFamily="18" charset="0"/>
                <a:cs typeface="Times New Roman" pitchFamily="18" charset="0"/>
              </a:rPr>
              <a:t>Žodyno turtinimas</a:t>
            </a:r>
          </a:p>
          <a:p>
            <a:pPr marL="342900" indent="-342900">
              <a:buAutoNum type="arabicPeriod"/>
            </a:pPr>
            <a:r>
              <a:rPr lang="lt-LT" b="1" i="1" dirty="0" smtClean="0">
                <a:latin typeface="Times New Roman" pitchFamily="18" charset="0"/>
                <a:cs typeface="Times New Roman" pitchFamily="18" charset="0"/>
              </a:rPr>
              <a:t>Gramatinės kalbos sandaros tikslinimas</a:t>
            </a:r>
          </a:p>
          <a:p>
            <a:pPr marL="342900" indent="-342900">
              <a:buAutoNum type="arabicPeriod"/>
            </a:pPr>
            <a:r>
              <a:rPr lang="lt-LT" b="1" i="1" dirty="0" smtClean="0">
                <a:latin typeface="Times New Roman" pitchFamily="18" charset="0"/>
                <a:cs typeface="Times New Roman" pitchFamily="18" charset="0"/>
              </a:rPr>
              <a:t>Pasakojimo įgūdžių turtinimas</a:t>
            </a:r>
          </a:p>
          <a:p>
            <a:pPr marL="342900" indent="-342900">
              <a:buAutoNum type="arabicPeriod"/>
            </a:pPr>
            <a:r>
              <a:rPr lang="lt-LT" b="1" i="1" dirty="0" smtClean="0">
                <a:latin typeface="Times New Roman" pitchFamily="18" charset="0"/>
                <a:cs typeface="Times New Roman" pitchFamily="18" charset="0"/>
              </a:rPr>
              <a:t>Skaitymo įgūdžių formavimas</a:t>
            </a:r>
            <a:endParaRPr lang="lt-LT" b="1" i="1"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pPr algn="ctr"/>
            <a:r>
              <a:rPr lang="lt-LT" sz="4000" i="1" dirty="0" smtClean="0">
                <a:solidFill>
                  <a:schemeClr val="tx1">
                    <a:lumMod val="65000"/>
                    <a:lumOff val="35000"/>
                  </a:schemeClr>
                </a:solidFill>
                <a:effectLst>
                  <a:outerShdw blurRad="38100" dist="38100" dir="2700000" algn="tl">
                    <a:srgbClr val="000000">
                      <a:alpha val="43137"/>
                    </a:srgbClr>
                  </a:outerShdw>
                </a:effectLst>
                <a:latin typeface="Times New Roman" pitchFamily="18" charset="0"/>
                <a:cs typeface="Times New Roman" pitchFamily="18" charset="0"/>
              </a:rPr>
              <a:t>Žodyno turtinimas</a:t>
            </a:r>
            <a:endParaRPr lang="lt-LT" sz="4000" dirty="0"/>
          </a:p>
        </p:txBody>
      </p:sp>
      <p:sp>
        <p:nvSpPr>
          <p:cNvPr id="3" name="Turinio vietos rezervavimo ženklas 2"/>
          <p:cNvSpPr>
            <a:spLocks noGrp="1"/>
          </p:cNvSpPr>
          <p:nvPr>
            <p:ph sz="quarter" idx="1"/>
          </p:nvPr>
        </p:nvSpPr>
        <p:spPr/>
        <p:txBody>
          <a:bodyPr/>
          <a:lstStyle/>
          <a:p>
            <a:pPr algn="just"/>
            <a:r>
              <a:rPr lang="lt-LT" b="1" i="1" dirty="0" smtClean="0">
                <a:latin typeface="Times New Roman" pitchFamily="18" charset="0"/>
                <a:cs typeface="Times New Roman" pitchFamily="18" charset="0"/>
              </a:rPr>
              <a:t>Žodynui turtinti skirti žaidimai: „Valgoma – nevalgoma“, „Parduotuvė“, „Traukinukas“ ir „Kalnakasyba“. Jų metu, aptariant esminius daiktų požymius, formuojamos ir įtvirtinamos sąvokos. Žaisdami vaikai atpažįsta, pavadina, grupuoja, apibendrina objektus. Šie žaidimai skirti taisyklingam garsų tarimui įtvirtinti bei mokytis tarti sudėtingesnės garsinės skiemeninės struktūros žodžius.</a:t>
            </a:r>
          </a:p>
          <a:p>
            <a:endParaRPr lang="lt-LT" dirty="0"/>
          </a:p>
        </p:txBody>
      </p:sp>
      <p:pic>
        <p:nvPicPr>
          <p:cNvPr id="4" name="Picture 5" descr="C:\Documents and Settings\Mokytojas\Desktop\image.jpg"/>
          <p:cNvPicPr>
            <a:picLocks noChangeAspect="1" noChangeArrowheads="1"/>
          </p:cNvPicPr>
          <p:nvPr/>
        </p:nvPicPr>
        <p:blipFill>
          <a:blip r:embed="rId2" cstate="print"/>
          <a:srcRect/>
          <a:stretch>
            <a:fillRect/>
          </a:stretch>
        </p:blipFill>
        <p:spPr bwMode="auto">
          <a:xfrm>
            <a:off x="6228184" y="4819650"/>
            <a:ext cx="2733675" cy="203835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fontScale="90000"/>
          </a:bodyPr>
          <a:lstStyle/>
          <a:p>
            <a:pPr algn="ctr"/>
            <a:r>
              <a:rPr lang="lt-LT" sz="4000" i="1" dirty="0" smtClean="0">
                <a:solidFill>
                  <a:schemeClr val="tx1">
                    <a:lumMod val="65000"/>
                    <a:lumOff val="35000"/>
                  </a:schemeClr>
                </a:solidFill>
                <a:effectLst>
                  <a:outerShdw blurRad="38100" dist="38100" dir="2700000" algn="tl">
                    <a:srgbClr val="000000">
                      <a:alpha val="43137"/>
                    </a:srgbClr>
                  </a:outerShdw>
                </a:effectLst>
                <a:latin typeface="Times New Roman" pitchFamily="18" charset="0"/>
                <a:cs typeface="Times New Roman" pitchFamily="18" charset="0"/>
              </a:rPr>
              <a:t>Gramatinės kalbos sandaros tikslinimas</a:t>
            </a:r>
            <a:endParaRPr lang="lt-LT" sz="4000" dirty="0"/>
          </a:p>
        </p:txBody>
      </p:sp>
      <p:sp>
        <p:nvSpPr>
          <p:cNvPr id="3" name="Turinio vietos rezervavimo ženklas 2"/>
          <p:cNvSpPr>
            <a:spLocks noGrp="1"/>
          </p:cNvSpPr>
          <p:nvPr>
            <p:ph sz="quarter" idx="1"/>
          </p:nvPr>
        </p:nvSpPr>
        <p:spPr>
          <a:xfrm>
            <a:off x="457200" y="1268760"/>
            <a:ext cx="8229600" cy="5186048"/>
          </a:xfrm>
        </p:spPr>
        <p:txBody>
          <a:bodyPr/>
          <a:lstStyle/>
          <a:p>
            <a:r>
              <a:rPr lang="lt-LT" sz="2800" b="1" i="1" dirty="0" smtClean="0">
                <a:latin typeface="Times New Roman" pitchFamily="18" charset="0"/>
                <a:cs typeface="Times New Roman" pitchFamily="18" charset="0"/>
              </a:rPr>
              <a:t>Gramatinei kalbos sandarai formuoti skirti žaidimai: „Spalvos“, „Daug ar mažai?“, „Keleiviai“, „Linksmi krepšiai“, „Namas“ ir „Taip ir ne“. Juose gausu užduočių, skirtų prielinksnių ir kelintinių skaitvardžių vartojimui, būdvardžių ir daiktavardžių derinimui, daiktavardžių daugiskaitos darybai, priešdėlinei ir priesaginei žodžių </a:t>
            </a:r>
            <a:r>
              <a:rPr lang="lt-LT" b="1" i="1" dirty="0" smtClean="0">
                <a:latin typeface="Times New Roman" pitchFamily="18" charset="0"/>
                <a:cs typeface="Times New Roman" pitchFamily="18" charset="0"/>
              </a:rPr>
              <a:t>darybai.</a:t>
            </a:r>
            <a:endParaRPr lang="lt-LT" dirty="0"/>
          </a:p>
        </p:txBody>
      </p:sp>
      <p:pic>
        <p:nvPicPr>
          <p:cNvPr id="4" name="Picture 2" descr="C:\Documents and Settings\Mokytojas\Desktop\image8.jpg"/>
          <p:cNvPicPr>
            <a:picLocks noChangeAspect="1" noChangeArrowheads="1"/>
          </p:cNvPicPr>
          <p:nvPr/>
        </p:nvPicPr>
        <p:blipFill>
          <a:blip r:embed="rId2" cstate="print"/>
          <a:srcRect/>
          <a:stretch>
            <a:fillRect/>
          </a:stretch>
        </p:blipFill>
        <p:spPr bwMode="auto">
          <a:xfrm>
            <a:off x="4851509" y="4423668"/>
            <a:ext cx="4292491" cy="2434332"/>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z="3200" i="1" dirty="0" smtClean="0">
                <a:solidFill>
                  <a:schemeClr val="tx1">
                    <a:lumMod val="65000"/>
                    <a:lumOff val="35000"/>
                  </a:schemeClr>
                </a:solidFill>
                <a:effectLst>
                  <a:outerShdw blurRad="38100" dist="38100" dir="2700000" algn="tl">
                    <a:srgbClr val="000000">
                      <a:alpha val="43137"/>
                    </a:srgbClr>
                  </a:outerShdw>
                </a:effectLst>
                <a:latin typeface="Times New Roman" pitchFamily="18" charset="0"/>
                <a:cs typeface="Times New Roman" pitchFamily="18" charset="0"/>
              </a:rPr>
              <a:t>Pasakojimo įgūdžių turtinimas</a:t>
            </a:r>
            <a:endParaRPr lang="lt-LT" dirty="0"/>
          </a:p>
        </p:txBody>
      </p:sp>
      <p:sp>
        <p:nvSpPr>
          <p:cNvPr id="3" name="Turinio vietos rezervavimo ženklas 2"/>
          <p:cNvSpPr>
            <a:spLocks noGrp="1"/>
          </p:cNvSpPr>
          <p:nvPr>
            <p:ph sz="quarter" idx="1"/>
          </p:nvPr>
        </p:nvSpPr>
        <p:spPr/>
        <p:txBody>
          <a:bodyPr>
            <a:normAutofit/>
          </a:bodyPr>
          <a:lstStyle/>
          <a:p>
            <a:r>
              <a:rPr lang="lt-LT" b="1" i="1" dirty="0" smtClean="0">
                <a:latin typeface="Times New Roman" pitchFamily="18" charset="0"/>
                <a:cs typeface="Times New Roman" pitchFamily="18" charset="0"/>
              </a:rPr>
              <a:t>Pasakojimui kurti skirti žaidimai „Taip ir ne“, „Linksmosios istorijos“ ir „Juokingi nutikimai“ skatina vaikus sudaryti gramatiškai taisyklingus sakinius. Sakiniai ir paveikslėlių sekos padeda nustatyti priežasties ir pasekmės ryšius, sudaryti sudėtinius prijungiamuosius ir sujungiamuosius sakinius. Žaisdami vaikai mokosi atpasakoti, apibūdinti vaizduojamus objektus, atskleisti pagrindinę mintį, nuosekliai papasakoti apie įvykius. Žaidimai skatina vaikus fantazuoti, kurti savas istorijas.</a:t>
            </a:r>
            <a:endParaRPr lang="lt-LT" dirty="0"/>
          </a:p>
        </p:txBody>
      </p:sp>
      <p:pic>
        <p:nvPicPr>
          <p:cNvPr id="4" name="Picture 2" descr="C:\Documents and Settings\Mokytojas\Desktop\ch2.jpg"/>
          <p:cNvPicPr>
            <a:picLocks noChangeAspect="1" noChangeArrowheads="1"/>
          </p:cNvPicPr>
          <p:nvPr/>
        </p:nvPicPr>
        <p:blipFill>
          <a:blip r:embed="rId2" cstate="print"/>
          <a:srcRect/>
          <a:stretch>
            <a:fillRect/>
          </a:stretch>
        </p:blipFill>
        <p:spPr bwMode="auto">
          <a:xfrm>
            <a:off x="5955579" y="5013176"/>
            <a:ext cx="2767235" cy="1844823"/>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r>
              <a:rPr lang="lt-LT" sz="4000" i="1" dirty="0" smtClean="0">
                <a:solidFill>
                  <a:schemeClr val="tx1">
                    <a:lumMod val="65000"/>
                    <a:lumOff val="35000"/>
                  </a:schemeClr>
                </a:solidFill>
                <a:effectLst>
                  <a:outerShdw blurRad="38100" dist="38100" dir="2700000" algn="tl">
                    <a:srgbClr val="000000">
                      <a:alpha val="43137"/>
                    </a:srgbClr>
                  </a:outerShdw>
                </a:effectLst>
                <a:latin typeface="Times New Roman" pitchFamily="18" charset="0"/>
                <a:cs typeface="Times New Roman" pitchFamily="18" charset="0"/>
              </a:rPr>
              <a:t>Skaitymo įgūdžių formavimas</a:t>
            </a:r>
            <a:endParaRPr lang="lt-LT" sz="4000" dirty="0"/>
          </a:p>
        </p:txBody>
      </p:sp>
      <p:sp>
        <p:nvSpPr>
          <p:cNvPr id="3" name="Turinio vietos rezervavimo ženklas 2"/>
          <p:cNvSpPr>
            <a:spLocks noGrp="1"/>
          </p:cNvSpPr>
          <p:nvPr>
            <p:ph sz="quarter" idx="1"/>
          </p:nvPr>
        </p:nvSpPr>
        <p:spPr/>
        <p:txBody>
          <a:bodyPr>
            <a:normAutofit/>
          </a:bodyPr>
          <a:lstStyle/>
          <a:p>
            <a:r>
              <a:rPr lang="lt-LT" sz="2800" b="1" i="1" dirty="0" smtClean="0">
                <a:latin typeface="Times New Roman" pitchFamily="18" charset="0"/>
                <a:cs typeface="Times New Roman" pitchFamily="18" charset="0"/>
              </a:rPr>
              <a:t>Skaitymo įgūdžiams formuoti skirti žaidimai: „Debesėliai“, „Keista košė“, “Nesąmonių sriuba“, „Žuvies uodega“, „Jonvabaliai“, „Jūros velnias“, „Pavojus jūroje“, „Kaliausė“, „Šiaudinė skrybėlė“ ir „Pelkė“. Žaidimų metu lavinimas girdimasis suvokimas, formuojami žodžių garsinės analizės ir sintezės įgūdžiai: mokomasi nustatyti garso vietą žodyje ir garsų nuoseklumą, įsiminti raides, jungti garsus į skiemenis ir žodžius.</a:t>
            </a:r>
            <a:endParaRPr lang="lt-LT" sz="2800" dirty="0"/>
          </a:p>
        </p:txBody>
      </p:sp>
      <p:pic>
        <p:nvPicPr>
          <p:cNvPr id="4" name="Picture 2" descr="C:\Documents and Settings\Mokytojas\Desktop\imagines6.jpg"/>
          <p:cNvPicPr>
            <a:picLocks noChangeAspect="1" noChangeArrowheads="1"/>
          </p:cNvPicPr>
          <p:nvPr/>
        </p:nvPicPr>
        <p:blipFill>
          <a:blip r:embed="rId2" cstate="print"/>
          <a:srcRect/>
          <a:stretch>
            <a:fillRect/>
          </a:stretch>
        </p:blipFill>
        <p:spPr bwMode="auto">
          <a:xfrm>
            <a:off x="6572232" y="5301208"/>
            <a:ext cx="2571768" cy="1556792"/>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z="3200" i="1" dirty="0" smtClean="0">
                <a:effectLst>
                  <a:outerShdw blurRad="38100" dist="38100" dir="2700000" algn="tl">
                    <a:srgbClr val="000000">
                      <a:alpha val="43137"/>
                    </a:srgbClr>
                  </a:outerShdw>
                </a:effectLst>
                <a:latin typeface="Times New Roman" pitchFamily="18" charset="0"/>
                <a:cs typeface="Times New Roman" pitchFamily="18" charset="0"/>
              </a:rPr>
              <a:t>Šio žaidimo tikslas ir uždaviniai</a:t>
            </a:r>
            <a:endParaRPr lang="lt-LT" dirty="0"/>
          </a:p>
        </p:txBody>
      </p:sp>
      <p:sp>
        <p:nvSpPr>
          <p:cNvPr id="3" name="Turinio vietos rezervavimo ženklas 2"/>
          <p:cNvSpPr>
            <a:spLocks noGrp="1"/>
          </p:cNvSpPr>
          <p:nvPr>
            <p:ph sz="quarter" idx="1"/>
          </p:nvPr>
        </p:nvSpPr>
        <p:spPr/>
        <p:txBody>
          <a:bodyPr/>
          <a:lstStyle/>
          <a:p>
            <a:r>
              <a:rPr lang="lt-LT" b="1" i="1" dirty="0" smtClean="0">
                <a:latin typeface="Times New Roman" pitchFamily="18" charset="0"/>
                <a:cs typeface="Times New Roman" pitchFamily="18" charset="0"/>
              </a:rPr>
              <a:t>Pagerinti mokymosi galimybes vaikams, turintiems kalbos sutrikimų ar sunkumų, suteikiant tinkamą kalbos įgūdžių  ugdymo pagalbą .</a:t>
            </a:r>
          </a:p>
          <a:p>
            <a:r>
              <a:rPr lang="lt-LT" b="1" i="1" dirty="0" smtClean="0">
                <a:latin typeface="Times New Roman" pitchFamily="18" charset="0"/>
                <a:cs typeface="Times New Roman" pitchFamily="18" charset="0"/>
              </a:rPr>
              <a:t>Pradėti taikyti kalbos terapiją kuo ankstesniame amžiuje (nuo 4 iki 8 metų)</a:t>
            </a:r>
          </a:p>
          <a:p>
            <a:r>
              <a:rPr lang="lt-LT" b="1" i="1" dirty="0" smtClean="0">
                <a:latin typeface="Times New Roman" pitchFamily="18" charset="0"/>
                <a:cs typeface="Times New Roman" pitchFamily="18" charset="0"/>
              </a:rPr>
              <a:t>Padėti vaikams įgyti kuo geresnių įgūdžių mokykloje, kad vėliau galėtų sėkmingai siekti profesinės karjeros .</a:t>
            </a:r>
          </a:p>
          <a:p>
            <a:endParaRPr lang="lt-LT" dirty="0"/>
          </a:p>
        </p:txBody>
      </p:sp>
      <p:pic>
        <p:nvPicPr>
          <p:cNvPr id="4" name="Picture 2" descr="C:\Documents and Settings\Mokytojas\Desktop\suniukas1.jpg"/>
          <p:cNvPicPr>
            <a:picLocks noChangeAspect="1" noChangeArrowheads="1"/>
          </p:cNvPicPr>
          <p:nvPr/>
        </p:nvPicPr>
        <p:blipFill>
          <a:blip r:embed="rId2" cstate="print"/>
          <a:srcRect/>
          <a:stretch>
            <a:fillRect/>
          </a:stretch>
        </p:blipFill>
        <p:spPr bwMode="auto">
          <a:xfrm>
            <a:off x="6228184" y="4699000"/>
            <a:ext cx="2627784" cy="21590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pPr algn="ctr"/>
            <a:r>
              <a:rPr lang="lt-LT" sz="3200" i="1" dirty="0" smtClean="0">
                <a:effectLst>
                  <a:outerShdw blurRad="38100" dist="38100" dir="2700000" algn="tl">
                    <a:srgbClr val="000000">
                      <a:alpha val="43137"/>
                    </a:srgbClr>
                  </a:outerShdw>
                </a:effectLst>
                <a:latin typeface="Times New Roman" pitchFamily="18" charset="0"/>
                <a:cs typeface="Times New Roman" pitchFamily="18" charset="0"/>
              </a:rPr>
              <a:t>Kuo ypatinga ši priemonė?</a:t>
            </a:r>
            <a:endParaRPr lang="lt-LT" dirty="0"/>
          </a:p>
        </p:txBody>
      </p:sp>
      <p:sp>
        <p:nvSpPr>
          <p:cNvPr id="3" name="Turinio vietos rezervavimo ženklas 2"/>
          <p:cNvSpPr>
            <a:spLocks noGrp="1"/>
          </p:cNvSpPr>
          <p:nvPr>
            <p:ph sz="quarter" idx="1"/>
          </p:nvPr>
        </p:nvSpPr>
        <p:spPr/>
        <p:txBody>
          <a:bodyPr>
            <a:normAutofit fontScale="92500" lnSpcReduction="10000"/>
          </a:bodyPr>
          <a:lstStyle/>
          <a:p>
            <a:pPr algn="just"/>
            <a:r>
              <a:rPr lang="lt-LT" b="1" i="1" dirty="0" smtClean="0">
                <a:latin typeface="Times New Roman" pitchFamily="18" charset="0"/>
                <a:cs typeface="Times New Roman" pitchFamily="18" charset="0"/>
              </a:rPr>
              <a:t>Patraukli ir interaktyvi: žaidimai, dėlionės, paveikslėliai ir pan. </a:t>
            </a:r>
          </a:p>
          <a:p>
            <a:pPr algn="just"/>
            <a:r>
              <a:rPr lang="lt-LT" b="1" i="1" dirty="0" smtClean="0">
                <a:latin typeface="Times New Roman" pitchFamily="18" charset="0"/>
                <a:cs typeface="Times New Roman" pitchFamily="18" charset="0"/>
              </a:rPr>
              <a:t>Jaukūs išgalvoti veikėjai – būdas skatinti vaikus, turinčius kalbos sunkumų, įveikti bendravimo barjerą</a:t>
            </a:r>
          </a:p>
          <a:p>
            <a:pPr algn="just"/>
            <a:r>
              <a:rPr lang="lt-LT" b="1" i="1" dirty="0" smtClean="0">
                <a:latin typeface="Times New Roman" pitchFamily="18" charset="0"/>
                <a:cs typeface="Times New Roman" pitchFamily="18" charset="0"/>
              </a:rPr>
              <a:t>Skirta skirtingoms kalbos kompetencijoms (gramatikai, žodynui, fonetikai, rišliajai kalbai) ugdyti </a:t>
            </a:r>
          </a:p>
          <a:p>
            <a:pPr algn="just"/>
            <a:r>
              <a:rPr lang="lt-LT" b="1" i="1" dirty="0" smtClean="0">
                <a:latin typeface="Times New Roman" pitchFamily="18" charset="0"/>
                <a:cs typeface="Times New Roman" pitchFamily="18" charset="0"/>
              </a:rPr>
              <a:t>Skirta kalbos supratimui ir produkcijai</a:t>
            </a:r>
          </a:p>
          <a:p>
            <a:pPr algn="just"/>
            <a:r>
              <a:rPr lang="lt-LT" b="1" i="1" dirty="0" smtClean="0">
                <a:latin typeface="Times New Roman" pitchFamily="18" charset="0"/>
                <a:cs typeface="Times New Roman" pitchFamily="18" charset="0"/>
              </a:rPr>
              <a:t>Tinkama mokytis individualiai ir grupėmis </a:t>
            </a:r>
          </a:p>
          <a:p>
            <a:pPr algn="just"/>
            <a:r>
              <a:rPr lang="lt-LT" b="1" i="1" dirty="0" smtClean="0">
                <a:latin typeface="Times New Roman" pitchFamily="18" charset="0"/>
                <a:cs typeface="Times New Roman" pitchFamily="18" charset="0"/>
              </a:rPr>
              <a:t>Suteikianti galimybę įsivertinti pasiekimus </a:t>
            </a:r>
          </a:p>
          <a:p>
            <a:pPr algn="just"/>
            <a:r>
              <a:rPr lang="lt-LT" b="1" i="1" dirty="0" smtClean="0">
                <a:latin typeface="Times New Roman" pitchFamily="18" charset="0"/>
                <a:cs typeface="Times New Roman" pitchFamily="18" charset="0"/>
              </a:rPr>
              <a:t>Pagrįsta naujausiomis kalbos mokymo (-si) teorijomis </a:t>
            </a:r>
          </a:p>
          <a:p>
            <a:pPr algn="just"/>
            <a:r>
              <a:rPr lang="lt-LT" sz="2000" b="1" i="1" dirty="0" smtClean="0">
                <a:latin typeface="Times New Roman" pitchFamily="18" charset="0"/>
                <a:cs typeface="Times New Roman" pitchFamily="18" charset="0"/>
              </a:rPr>
              <a:t>Kalbos terapijos priemonės sukurtos 4 kalbomis: lietuvių, vokiečių, estų ir slovėnų</a:t>
            </a:r>
          </a:p>
          <a:p>
            <a:pPr algn="just"/>
            <a:endParaRPr lang="lt-LT" sz="2000" b="1" i="1" dirty="0" smtClean="0">
              <a:latin typeface="Times New Roman" pitchFamily="18" charset="0"/>
              <a:cs typeface="Times New Roman" pitchFamily="18" charset="0"/>
            </a:endParaRPr>
          </a:p>
          <a:p>
            <a:r>
              <a:rPr lang="lt-LT" sz="1700" dirty="0" smtClean="0">
                <a:hlinkClick r:id="rId2"/>
              </a:rPr>
              <a:t>http://www.frepy.eu/part_lt.html</a:t>
            </a:r>
            <a:endParaRPr lang="lt-LT" sz="1700" dirty="0" smtClean="0"/>
          </a:p>
          <a:p>
            <a:endParaRPr lang="lt-LT"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Autofit/>
          </a:bodyPr>
          <a:lstStyle/>
          <a:p>
            <a:pPr algn="ctr"/>
            <a:r>
              <a:rPr lang="en-US" sz="4000" dirty="0" err="1" smtClean="0"/>
              <a:t>Animuota</a:t>
            </a:r>
            <a:r>
              <a:rPr lang="en-US" sz="4000" dirty="0" smtClean="0"/>
              <a:t> </a:t>
            </a:r>
            <a:r>
              <a:rPr lang="en-US" sz="4000" dirty="0" err="1" smtClean="0"/>
              <a:t>lietuvi</a:t>
            </a:r>
            <a:r>
              <a:rPr lang="lt-LT" sz="4000" dirty="0" smtClean="0"/>
              <a:t>ų</a:t>
            </a:r>
            <a:r>
              <a:rPr lang="en-US" sz="4000" dirty="0" smtClean="0"/>
              <a:t> </a:t>
            </a:r>
            <a:r>
              <a:rPr lang="en-US" sz="4000" dirty="0" err="1" smtClean="0"/>
              <a:t>kalbos</a:t>
            </a:r>
            <a:r>
              <a:rPr lang="en-US" sz="4000" dirty="0" smtClean="0"/>
              <a:t> </a:t>
            </a:r>
            <a:r>
              <a:rPr lang="lt-LT" sz="4000" dirty="0" err="1" smtClean="0"/>
              <a:t>abecelė</a:t>
            </a:r>
            <a:endParaRPr lang="lt-LT" sz="4000" dirty="0"/>
          </a:p>
        </p:txBody>
      </p:sp>
      <p:sp>
        <p:nvSpPr>
          <p:cNvPr id="3" name="Turinio vietos rezervavimo ženklas 2"/>
          <p:cNvSpPr>
            <a:spLocks noGrp="1"/>
          </p:cNvSpPr>
          <p:nvPr>
            <p:ph sz="quarter" idx="1"/>
          </p:nvPr>
        </p:nvSpPr>
        <p:spPr>
          <a:xfrm>
            <a:off x="457200" y="1600200"/>
            <a:ext cx="8219256" cy="4873752"/>
          </a:xfrm>
        </p:spPr>
        <p:txBody>
          <a:bodyPr>
            <a:normAutofit fontScale="40000" lnSpcReduction="20000"/>
          </a:bodyPr>
          <a:lstStyle/>
          <a:p>
            <a:pPr algn="just"/>
            <a:r>
              <a:rPr lang="en-US" sz="4500" dirty="0" smtClean="0"/>
              <a:t>P</a:t>
            </a:r>
            <a:r>
              <a:rPr lang="lt-LT" sz="4500" dirty="0" err="1" smtClean="0"/>
              <a:t>irmoji</a:t>
            </a:r>
            <a:r>
              <a:rPr lang="lt-LT" sz="4500" dirty="0" smtClean="0"/>
              <a:t> vaikams skirta profesionaliai animuota gimtosios kalbos abėcėlė. Projekto iniciatorius ir filmuko režisierius Gediminas </a:t>
            </a:r>
            <a:r>
              <a:rPr lang="lt-LT" sz="4500" dirty="0" err="1" smtClean="0"/>
              <a:t>Šiaulys</a:t>
            </a:r>
            <a:r>
              <a:rPr lang="lt-LT" sz="4500" dirty="0" smtClean="0"/>
              <a:t> teigia, kad mintis imtis tokio kūrinio kilo pamačius, kaip greitai vaikai įsimena angliškas „ABC“ daineles. Į pagalbą pasitelkęs grupės „</a:t>
            </a:r>
            <a:r>
              <a:rPr lang="lt-LT" sz="4500" dirty="0" err="1" smtClean="0"/>
              <a:t>Biplan</a:t>
            </a:r>
            <a:r>
              <a:rPr lang="lt-LT" sz="4500" dirty="0" smtClean="0"/>
              <a:t>“ narius Maksą </a:t>
            </a:r>
            <a:r>
              <a:rPr lang="lt-LT" sz="4500" dirty="0" err="1" smtClean="0"/>
              <a:t>Melmaną</a:t>
            </a:r>
            <a:r>
              <a:rPr lang="lt-LT" sz="4500" dirty="0" smtClean="0"/>
              <a:t> ir Olegą Aleksejevą bei savo žmoną, žinomą </a:t>
            </a:r>
            <a:r>
              <a:rPr lang="lt-LT" sz="4500" dirty="0" err="1" smtClean="0"/>
              <a:t>iliustratorę</a:t>
            </a:r>
            <a:r>
              <a:rPr lang="lt-LT" sz="4500" dirty="0" smtClean="0"/>
              <a:t> Eleną </a:t>
            </a:r>
            <a:r>
              <a:rPr lang="lt-LT" sz="4500" dirty="0" err="1" smtClean="0"/>
              <a:t>Dvoretskają-Maya,</a:t>
            </a:r>
            <a:r>
              <a:rPr lang="lt-LT" sz="4500" dirty="0" smtClean="0"/>
              <a:t> dizaineris paskatino sukurti ne tik patrauklią dainelę apie lietuviškas raides, bet ir knygą pavadinimu „ABĖČĖLĖ“.</a:t>
            </a:r>
            <a:br>
              <a:rPr lang="lt-LT" sz="4500" dirty="0" smtClean="0"/>
            </a:br>
            <a:endParaRPr lang="lt-LT" sz="4500" dirty="0" smtClean="0">
              <a:hlinkClick r:id="rId2"/>
            </a:endParaRPr>
          </a:p>
          <a:p>
            <a:pPr algn="just"/>
            <a:r>
              <a:rPr lang="lt-LT" sz="4500" dirty="0" err="1" smtClean="0"/>
              <a:t>Biplan</a:t>
            </a:r>
            <a:r>
              <a:rPr lang="lt-LT" sz="4500" dirty="0" smtClean="0"/>
              <a:t> Makso įdainuota lietuviška </a:t>
            </a:r>
            <a:r>
              <a:rPr lang="lt-LT" sz="4500" dirty="0" err="1" smtClean="0"/>
              <a:t>abecelė</a:t>
            </a:r>
            <a:r>
              <a:rPr lang="lt-LT" sz="4500" dirty="0" smtClean="0"/>
              <a:t> dainelė  padeda lengvai  įsiminti lietuviškas </a:t>
            </a:r>
            <a:r>
              <a:rPr lang="lt-LT" sz="4500" dirty="0" err="1" smtClean="0"/>
              <a:t>raideles</a:t>
            </a:r>
            <a:r>
              <a:rPr lang="lt-LT" sz="4500" dirty="0" smtClean="0"/>
              <a:t>. </a:t>
            </a:r>
          </a:p>
          <a:p>
            <a:pPr algn="just"/>
            <a:r>
              <a:rPr lang="lt-LT" sz="4500" dirty="0" smtClean="0"/>
              <a:t>Šią </a:t>
            </a:r>
            <a:r>
              <a:rPr lang="lt-LT" sz="4500" dirty="0" err="1" smtClean="0"/>
              <a:t>abecelę</a:t>
            </a:r>
            <a:r>
              <a:rPr lang="lt-LT" sz="4500" dirty="0" smtClean="0"/>
              <a:t> logopedai ir specialieji</a:t>
            </a:r>
          </a:p>
          <a:p>
            <a:pPr algn="just"/>
            <a:r>
              <a:rPr lang="lt-LT" sz="4500" dirty="0" smtClean="0"/>
              <a:t> pedagogai naudoja garsų tarimo  </a:t>
            </a:r>
          </a:p>
          <a:p>
            <a:pPr algn="just"/>
            <a:r>
              <a:rPr lang="lt-LT" sz="4500" dirty="0" smtClean="0"/>
              <a:t>įtvirtinimui ir raidžių mokymui.</a:t>
            </a:r>
          </a:p>
          <a:p>
            <a:endParaRPr lang="en-US" dirty="0" smtClean="0">
              <a:hlinkClick r:id="rId2"/>
            </a:endParaRPr>
          </a:p>
          <a:p>
            <a:endParaRPr lang="en-US" dirty="0" smtClean="0">
              <a:hlinkClick r:id="rId2"/>
            </a:endParaRPr>
          </a:p>
          <a:p>
            <a:endParaRPr lang="en-US" dirty="0" smtClean="0">
              <a:hlinkClick r:id="rId2"/>
            </a:endParaRPr>
          </a:p>
          <a:p>
            <a:endParaRPr lang="en-US" dirty="0" smtClean="0">
              <a:hlinkClick r:id="rId2"/>
            </a:endParaRPr>
          </a:p>
          <a:p>
            <a:endParaRPr lang="en-US" dirty="0" smtClean="0">
              <a:hlinkClick r:id="rId2"/>
            </a:endParaRPr>
          </a:p>
          <a:p>
            <a:r>
              <a:rPr lang="lt-LT" dirty="0" smtClean="0">
                <a:hlinkClick r:id="rId2"/>
              </a:rPr>
              <a:t>http://abecele.com/</a:t>
            </a:r>
            <a:endParaRPr lang="lt-LT" dirty="0" smtClean="0"/>
          </a:p>
          <a:p>
            <a:endParaRPr lang="lt-LT" dirty="0"/>
          </a:p>
        </p:txBody>
      </p:sp>
      <p:pic>
        <p:nvPicPr>
          <p:cNvPr id="1026" name="Picture 2" descr="http://img3.diena.lt/sites/default/files/styles/didele/public/Vilniausdiena/Vartotoju%20zona/k.dainyte/knyga_abecele_gedimino_siaulio_nuotrauka.jpg?itok=NVgjACJI"/>
          <p:cNvPicPr>
            <a:picLocks noChangeAspect="1" noChangeArrowheads="1"/>
          </p:cNvPicPr>
          <p:nvPr/>
        </p:nvPicPr>
        <p:blipFill>
          <a:blip r:embed="rId3" cstate="print"/>
          <a:srcRect/>
          <a:stretch>
            <a:fillRect/>
          </a:stretch>
        </p:blipFill>
        <p:spPr bwMode="auto">
          <a:xfrm>
            <a:off x="4860032" y="4219274"/>
            <a:ext cx="3961284" cy="263872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r>
              <a:rPr lang="lt-LT" dirty="0"/>
              <a:t> </a:t>
            </a:r>
          </a:p>
        </p:txBody>
      </p:sp>
      <p:sp>
        <p:nvSpPr>
          <p:cNvPr id="3" name="Turinio vietos rezervavimo ženklas 2"/>
          <p:cNvSpPr>
            <a:spLocks noGrp="1"/>
          </p:cNvSpPr>
          <p:nvPr>
            <p:ph sz="quarter" idx="1"/>
          </p:nvPr>
        </p:nvSpPr>
        <p:spPr/>
        <p:txBody>
          <a:bodyPr/>
          <a:lstStyle/>
          <a:p>
            <a:pPr>
              <a:buNone/>
            </a:pPr>
            <a:r>
              <a:rPr lang="lt-LT" b="1" i="1" dirty="0"/>
              <a:t>Tikslas:</a:t>
            </a:r>
            <a:endParaRPr lang="lt-LT" dirty="0"/>
          </a:p>
          <a:p>
            <a:pPr algn="just"/>
            <a:r>
              <a:rPr lang="lt-LT" dirty="0"/>
              <a:t>    Integruojant </a:t>
            </a:r>
            <a:r>
              <a:rPr lang="lt-LT" dirty="0" smtClean="0"/>
              <a:t>IT </a:t>
            </a:r>
            <a:r>
              <a:rPr lang="lt-LT" dirty="0"/>
              <a:t>į ugdymo procesą, ugdant specialiųjų poreikių mokinius, siekiama dvejopo tikslo: orientuojantis į mokinį ir jo specialiuosius ugdymosi poreikius įgyvendinti ugdymo uždavinius, plėtoti  specialiųjų ugdymosi poreikių mokinių </a:t>
            </a:r>
            <a:r>
              <a:rPr lang="lt-LT" dirty="0" smtClean="0"/>
              <a:t>IT </a:t>
            </a:r>
            <a:r>
              <a:rPr lang="lt-LT" dirty="0"/>
              <a:t>kompetencijas.</a:t>
            </a:r>
          </a:p>
          <a:p>
            <a:pPr algn="just">
              <a:buNone/>
            </a:pPr>
            <a:r>
              <a:rPr lang="lt-LT" b="1" i="1" dirty="0"/>
              <a:t> </a:t>
            </a:r>
            <a:endParaRPr lang="lt-LT" dirty="0"/>
          </a:p>
          <a:p>
            <a:endParaRPr lang="lt-LT"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sz="quarter" idx="1"/>
          </p:nvPr>
        </p:nvSpPr>
        <p:spPr/>
        <p:txBody>
          <a:bodyPr/>
          <a:lstStyle/>
          <a:p>
            <a:r>
              <a:rPr lang="lt-LT" b="1" i="1" dirty="0" err="1"/>
              <a:t>Uždavinai</a:t>
            </a:r>
            <a:r>
              <a:rPr lang="lt-LT" b="1" i="1" dirty="0"/>
              <a:t>:</a:t>
            </a:r>
            <a:endParaRPr lang="lt-LT" sz="2400" dirty="0"/>
          </a:p>
          <a:p>
            <a:pPr lvl="1"/>
            <a:r>
              <a:rPr lang="lt-LT" dirty="0"/>
              <a:t>Lavinti specialiųjų ugdymosi poreikių mokinių gebėjimą  taikyti įvairias mokymui(si) skirtas </a:t>
            </a:r>
            <a:r>
              <a:rPr lang="lt-LT" dirty="0" smtClean="0"/>
              <a:t>IT </a:t>
            </a:r>
            <a:r>
              <a:rPr lang="lt-LT" dirty="0"/>
              <a:t>programas. </a:t>
            </a:r>
          </a:p>
          <a:p>
            <a:pPr lvl="1"/>
            <a:r>
              <a:rPr lang="lt-LT" dirty="0"/>
              <a:t> Skatinti  norą specialiųjų ugdymosi poreikių mokinius savarankiškai naudotis </a:t>
            </a:r>
            <a:r>
              <a:rPr lang="lt-LT" dirty="0" smtClean="0"/>
              <a:t>IT</a:t>
            </a:r>
            <a:r>
              <a:rPr lang="lt-LT" dirty="0"/>
              <a:t>.</a:t>
            </a:r>
          </a:p>
          <a:p>
            <a:pPr lvl="1">
              <a:buNone/>
            </a:pPr>
            <a:r>
              <a:rPr lang="lt-LT" dirty="0"/>
              <a:t> </a:t>
            </a:r>
          </a:p>
          <a:p>
            <a:endParaRPr lang="lt-LT"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pPr algn="ctr"/>
            <a:r>
              <a:rPr lang="lt-LT" b="1" dirty="0"/>
              <a:t> </a:t>
            </a:r>
            <a:r>
              <a:rPr lang="ru-RU" b="1" dirty="0" err="1"/>
              <a:t>Kalbėjimo</a:t>
            </a:r>
            <a:r>
              <a:rPr lang="ru-RU" b="1" dirty="0"/>
              <a:t> </a:t>
            </a:r>
            <a:r>
              <a:rPr lang="ru-RU" b="1" dirty="0" err="1"/>
              <a:t>ir</a:t>
            </a:r>
            <a:r>
              <a:rPr lang="ru-RU" b="1" dirty="0"/>
              <a:t> </a:t>
            </a:r>
            <a:r>
              <a:rPr lang="ru-RU" b="1" dirty="0" err="1"/>
              <a:t>kalbos</a:t>
            </a:r>
            <a:r>
              <a:rPr lang="ru-RU" b="1" dirty="0"/>
              <a:t> </a:t>
            </a:r>
            <a:r>
              <a:rPr lang="ru-RU" b="1" dirty="0" err="1"/>
              <a:t>sutrikim</a:t>
            </a:r>
            <a:r>
              <a:rPr lang="lt-LT" b="1" dirty="0"/>
              <a:t>ų šalinimas</a:t>
            </a:r>
            <a:endParaRPr lang="lt-LT" dirty="0"/>
          </a:p>
        </p:txBody>
      </p:sp>
      <p:pic>
        <p:nvPicPr>
          <p:cNvPr id="4" name="Turinio vietos rezervavimo ženklas 3" descr="http://www.sm.mazeikiai.lm.lt/images/stories/titulinis.jpg"/>
          <p:cNvPicPr>
            <a:picLocks noGrp="1"/>
          </p:cNvPicPr>
          <p:nvPr>
            <p:ph sz="quarter" idx="1"/>
          </p:nvPr>
        </p:nvPicPr>
        <p:blipFill>
          <a:blip r:embed="rId2" cstate="print"/>
          <a:stretch>
            <a:fillRect/>
          </a:stretch>
        </p:blipFill>
        <p:spPr bwMode="auto">
          <a:xfrm>
            <a:off x="5543550" y="4162425"/>
            <a:ext cx="3600450" cy="2695575"/>
          </a:xfrm>
          <a:prstGeom prst="rect">
            <a:avLst/>
          </a:prstGeom>
          <a:noFill/>
          <a:ln w="9525">
            <a:noFill/>
            <a:miter lim="800000"/>
            <a:headEnd/>
            <a:tailEnd/>
          </a:ln>
        </p:spPr>
      </p:pic>
      <p:sp>
        <p:nvSpPr>
          <p:cNvPr id="409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lt-LT"/>
          </a:p>
        </p:txBody>
      </p:sp>
      <p:sp>
        <p:nvSpPr>
          <p:cNvPr id="4099" name="Rectangle 3"/>
          <p:cNvSpPr>
            <a:spLocks noChangeArrowheads="1"/>
          </p:cNvSpPr>
          <p:nvPr/>
        </p:nvSpPr>
        <p:spPr bwMode="auto">
          <a:xfrm>
            <a:off x="0" y="1347914"/>
            <a:ext cx="5508104"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t-LT" sz="1600" b="1" i="0" u="none" strike="noStrike" cap="none" normalizeH="0" baseline="0" dirty="0" smtClean="0">
                <a:ln>
                  <a:noFill/>
                </a:ln>
                <a:solidFill>
                  <a:srgbClr val="0000FF"/>
                </a:solidFill>
                <a:effectLst/>
                <a:latin typeface="Verdana" pitchFamily="34" charset="0"/>
                <a:ea typeface="Times New Roman" pitchFamily="18" charset="0"/>
                <a:cs typeface="Times New Roman" pitchFamily="18" charset="0"/>
              </a:rPr>
              <a:t>MOKYKIS SPALVŲ, ŽAISDAMAS KOMPIUTERIU</a:t>
            </a:r>
            <a:endParaRPr kumimoji="0" lang="lt-LT"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lt-LT" sz="1600" b="1"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Edukacinio žaidimo forma parengtas pateikčių rinkinys, skirtas individualioms ir grupinėms </a:t>
            </a:r>
            <a:r>
              <a:rPr kumimoji="0" lang="lt-LT" sz="1600" b="1" i="0" u="none" strike="noStrike" cap="none" normalizeH="0" baseline="0" dirty="0" err="1" smtClean="0">
                <a:ln>
                  <a:noFill/>
                </a:ln>
                <a:solidFill>
                  <a:schemeClr val="tx1"/>
                </a:solidFill>
                <a:effectLst/>
                <a:latin typeface="Verdana" pitchFamily="34" charset="0"/>
                <a:ea typeface="Times New Roman" pitchFamily="18" charset="0"/>
                <a:cs typeface="Times New Roman" pitchFamily="18" charset="0"/>
              </a:rPr>
              <a:t>logopedinėms</a:t>
            </a:r>
            <a:r>
              <a:rPr kumimoji="0" lang="lt-LT" sz="1600" b="1"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 pratyboms, specialiosioms pamokoms su mokiniais, turinčiais nei</a:t>
            </a:r>
            <a:r>
              <a:rPr kumimoji="0" lang="lt-LT" sz="1600" b="1" i="0" u="none" strike="noStrike" cap="none" normalizeH="0" baseline="0" dirty="0" smtClean="0">
                <a:ln>
                  <a:noFill/>
                </a:ln>
                <a:solidFill>
                  <a:schemeClr val="tx1"/>
                </a:solidFill>
                <a:effectLst/>
                <a:latin typeface="Calibri"/>
                <a:ea typeface="Times New Roman" pitchFamily="18" charset="0"/>
                <a:cs typeface="Times New Roman" pitchFamily="18" charset="0"/>
              </a:rPr>
              <a:t>š</a:t>
            </a:r>
            <a:r>
              <a:rPr kumimoji="0" lang="lt-LT" sz="1600" b="1"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plėtotą kalbą, specialiuosius ugdymosi poreikius, intelekto sutrikimą, taip pat darbui su ikimokyklinio amžiaus vaikais.</a:t>
            </a:r>
            <a:r>
              <a:rPr kumimoji="0" lang="lt-LT" sz="1600" b="1" i="0" u="none" strike="noStrike" cap="none" normalizeH="0" baseline="0" dirty="0" smtClean="0">
                <a:ln>
                  <a:noFill/>
                </a:ln>
                <a:solidFill>
                  <a:schemeClr val="tx1"/>
                </a:solidFill>
                <a:effectLst/>
                <a:latin typeface="Calibri"/>
                <a:ea typeface="Times New Roman" pitchFamily="18" charset="0"/>
                <a:cs typeface="Times New Roman" pitchFamily="18" charset="0"/>
              </a:rPr>
              <a:t> </a:t>
            </a:r>
            <a:r>
              <a:rPr kumimoji="0" lang="lt-LT" sz="1600" b="1"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Mokymo priemonės</a:t>
            </a:r>
            <a:r>
              <a:rPr kumimoji="0" lang="lt-LT" sz="1600" b="1" i="0" u="none" strike="noStrike" cap="none" normalizeH="0" baseline="0" dirty="0" smtClean="0">
                <a:ln>
                  <a:noFill/>
                </a:ln>
                <a:solidFill>
                  <a:schemeClr val="tx1"/>
                </a:solidFill>
                <a:effectLst/>
                <a:latin typeface="Calibri"/>
                <a:ea typeface="Times New Roman" pitchFamily="18" charset="0"/>
                <a:cs typeface="Times New Roman" pitchFamily="18" charset="0"/>
              </a:rPr>
              <a:t> </a:t>
            </a:r>
            <a:r>
              <a:rPr kumimoji="0" lang="lt-LT" sz="1600" b="1"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tikslai: tirti, ar vaikai skiria, pažįsta ir moka įvardinti spalvas; mokyti i</a:t>
            </a:r>
            <a:r>
              <a:rPr kumimoji="0" lang="lt-LT" sz="1600" b="1" i="0" u="none" strike="noStrike" cap="none" normalizeH="0" baseline="0" dirty="0" smtClean="0">
                <a:ln>
                  <a:noFill/>
                </a:ln>
                <a:solidFill>
                  <a:schemeClr val="tx1"/>
                </a:solidFill>
                <a:effectLst/>
                <a:latin typeface="Calibri"/>
                <a:ea typeface="Times New Roman" pitchFamily="18" charset="0"/>
                <a:cs typeface="Times New Roman" pitchFamily="18" charset="0"/>
              </a:rPr>
              <a:t>š</a:t>
            </a:r>
            <a:r>
              <a:rPr kumimoji="0" lang="lt-LT" sz="1600" b="1"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klausyti žodinę instrukciją ir ją įvykdyti; ugdyti pilnavertę gramatinę kalbos sandarą, ri</a:t>
            </a:r>
            <a:r>
              <a:rPr kumimoji="0" lang="lt-LT" sz="1600" b="1" i="0" u="none" strike="noStrike" cap="none" normalizeH="0" baseline="0" dirty="0" smtClean="0">
                <a:ln>
                  <a:noFill/>
                </a:ln>
                <a:solidFill>
                  <a:schemeClr val="tx1"/>
                </a:solidFill>
                <a:effectLst/>
                <a:latin typeface="Calibri"/>
                <a:ea typeface="Times New Roman" pitchFamily="18" charset="0"/>
                <a:cs typeface="Times New Roman" pitchFamily="18" charset="0"/>
              </a:rPr>
              <a:t>š</a:t>
            </a:r>
            <a:r>
              <a:rPr kumimoji="0" lang="lt-LT" sz="1600" b="1"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liąją kalbą, mokant įvardinti atliktą veiksmą, sudaryti sudėtinius sakinius, turtinti žodyną ir t.t. </a:t>
            </a:r>
            <a:endParaRPr kumimoji="0" lang="lt-LT"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lt-LT" sz="1600" b="1" i="0" u="none" strike="noStrike" cap="none" normalizeH="0" baseline="0" dirty="0" smtClean="0">
                <a:ln>
                  <a:noFill/>
                </a:ln>
                <a:solidFill>
                  <a:schemeClr val="tx1"/>
                </a:solidFill>
                <a:effectLst/>
                <a:latin typeface="Calibri"/>
                <a:ea typeface="Times New Roman" pitchFamily="18" charset="0"/>
                <a:cs typeface="Times New Roman" pitchFamily="18" charset="0"/>
              </a:rPr>
              <a:t> Š</a:t>
            </a:r>
            <a:r>
              <a:rPr kumimoji="0" lang="lt-LT" sz="1600" b="1"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vietimo informacinių technologijų centro 2010 m. skelbtame konkurse </a:t>
            </a:r>
            <a:r>
              <a:rPr kumimoji="0" lang="lt-LT" sz="1600" b="1"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lt-LT" sz="1600" b="1"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Skaitmeninių mokymo priemonių ir jų apra</a:t>
            </a:r>
            <a:r>
              <a:rPr kumimoji="0" lang="lt-LT" sz="1600" b="1" i="0" u="none" strike="noStrike" cap="none" normalizeH="0" baseline="0" dirty="0" smtClean="0">
                <a:ln>
                  <a:noFill/>
                </a:ln>
                <a:solidFill>
                  <a:schemeClr val="tx1"/>
                </a:solidFill>
                <a:effectLst/>
                <a:latin typeface="Calibri"/>
                <a:ea typeface="Times New Roman" pitchFamily="18" charset="0"/>
                <a:cs typeface="Times New Roman" pitchFamily="18" charset="0"/>
              </a:rPr>
              <a:t>š</a:t>
            </a:r>
            <a:r>
              <a:rPr kumimoji="0" lang="lt-LT" sz="1600" b="1"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ų kūrimas</a:t>
            </a:r>
            <a:r>
              <a:rPr kumimoji="0" lang="lt-LT" sz="1600" b="1"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lt-LT" sz="1600" b="1"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 priemonė tapo nugalėtoja.</a:t>
            </a:r>
            <a:endParaRPr kumimoji="0" lang="lt-LT"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lt-LT"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hlinkClick r:id="rId3"/>
              </a:rPr>
              <a:t>http://www.sm.mazeikiai.lm.lt/index.php?option=com_content&amp;view=article&amp;id=18:priemones&amp;catid=11:priemones&amp;Itemid=21</a:t>
            </a:r>
            <a:endParaRPr kumimoji="0" lang="lt-LT"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sz="quarter" idx="1"/>
          </p:nvPr>
        </p:nvSpPr>
        <p:spPr>
          <a:xfrm>
            <a:off x="457200" y="1600200"/>
            <a:ext cx="8229600" cy="4925144"/>
          </a:xfrm>
        </p:spPr>
        <p:txBody>
          <a:bodyPr>
            <a:normAutofit fontScale="92500" lnSpcReduction="20000"/>
          </a:bodyPr>
          <a:lstStyle/>
          <a:p>
            <a:r>
              <a:rPr lang="lt-LT" b="1" u="sng" dirty="0">
                <a:hlinkClick r:id="rId2"/>
              </a:rPr>
              <a:t>Nemokamos </a:t>
            </a:r>
            <a:r>
              <a:rPr lang="lt-LT" b="1" u="sng" dirty="0" err="1">
                <a:hlinkClick r:id="rId2"/>
              </a:rPr>
              <a:t>Android</a:t>
            </a:r>
            <a:r>
              <a:rPr lang="lt-LT" b="1" u="sng" dirty="0">
                <a:hlinkClick r:id="rId2"/>
              </a:rPr>
              <a:t> programėlės vaikų kalbos ugdymui</a:t>
            </a:r>
            <a:r>
              <a:rPr lang="lt-LT" b="1" dirty="0"/>
              <a:t> </a:t>
            </a:r>
          </a:p>
          <a:p>
            <a:r>
              <a:rPr lang="lt-LT" dirty="0"/>
              <a:t>16 nemokamų lietuvių kalba įgarsintų </a:t>
            </a:r>
            <a:r>
              <a:rPr lang="lt-LT" i="1" dirty="0" err="1"/>
              <a:t>Android</a:t>
            </a:r>
            <a:r>
              <a:rPr lang="lt-LT" dirty="0"/>
              <a:t> programėlių telefonams ir planšetėms. Tai - įgarsintos audiovizualines kortelės vaikų kalbos ugdymui. Programėles sukūrė tėtis savo vaikui ir siūlo jas naudoti  kaip papildomo ugdymo priemonę.</a:t>
            </a:r>
          </a:p>
          <a:p>
            <a:r>
              <a:rPr lang="lt-LT" dirty="0"/>
              <a:t>Autorius rašo: "Pradėjus naudoti programėles pamačiau, kad mano vaikas  per kelis </a:t>
            </a:r>
            <a:r>
              <a:rPr lang="lt-LT" dirty="0" err="1"/>
              <a:t>menesius</a:t>
            </a:r>
            <a:r>
              <a:rPr lang="lt-LT" dirty="0"/>
              <a:t> stipriai pasikeitė. Kelerius metus nematęs vaiko raidoje jokios pažangos, netikėtai pamačiau ryškius pasikeitimus. Vaikas pradėjo stebinti,  bandyti tarti garsus, domėtis knygelėmis. Norėtųsi, kad tėveliai žinotų, kad tokios programėles yra ir jas galima nemokamai atsisiųsti į </a:t>
            </a:r>
            <a:r>
              <a:rPr lang="lt-LT" i="1" dirty="0" err="1"/>
              <a:t>Android</a:t>
            </a:r>
            <a:r>
              <a:rPr lang="lt-LT" dirty="0"/>
              <a:t> </a:t>
            </a:r>
            <a:r>
              <a:rPr lang="lt-LT" dirty="0" err="1"/>
              <a:t>irenginius</a:t>
            </a:r>
            <a:r>
              <a:rPr lang="lt-LT" dirty="0"/>
              <a:t>."</a:t>
            </a:r>
          </a:p>
          <a:p>
            <a:r>
              <a:rPr lang="lt-LT" dirty="0"/>
              <a:t> </a:t>
            </a:r>
          </a:p>
          <a:p>
            <a:r>
              <a:rPr lang="lt-LT" dirty="0"/>
              <a:t> </a:t>
            </a:r>
            <a:r>
              <a:rPr lang="lt-LT" u="sng" dirty="0">
                <a:hlinkClick r:id="rId3" tooltip="tukas"/>
              </a:rPr>
              <a:t>https://play.google.com/store/apps/developer?id=tukas</a:t>
            </a:r>
            <a:endParaRPr lang="lt-LT" dirty="0"/>
          </a:p>
          <a:p>
            <a:endParaRPr lang="lt-LT" dirty="0"/>
          </a:p>
        </p:txBody>
      </p:sp>
      <p:pic>
        <p:nvPicPr>
          <p:cNvPr id="4" name="Paveikslėlis 3" descr="programeles_LT">
            <a:hlinkClick r:id="rId3" tgtFrame="&quot;_blank&quot;"/>
          </p:cNvPr>
          <p:cNvPicPr/>
          <p:nvPr/>
        </p:nvPicPr>
        <p:blipFill>
          <a:blip r:embed="rId4" cstate="print"/>
          <a:srcRect/>
          <a:stretch>
            <a:fillRect/>
          </a:stretch>
        </p:blipFill>
        <p:spPr bwMode="auto">
          <a:xfrm>
            <a:off x="755576" y="0"/>
            <a:ext cx="7056784" cy="1484784"/>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endParaRPr lang="lt-LT" dirty="0"/>
          </a:p>
        </p:txBody>
      </p:sp>
      <p:sp>
        <p:nvSpPr>
          <p:cNvPr id="3" name="Turinio vietos rezervavimo ženklas 2"/>
          <p:cNvSpPr>
            <a:spLocks noGrp="1"/>
          </p:cNvSpPr>
          <p:nvPr>
            <p:ph sz="quarter" idx="1"/>
          </p:nvPr>
        </p:nvSpPr>
        <p:spPr/>
        <p:txBody>
          <a:bodyPr>
            <a:normAutofit/>
          </a:bodyPr>
          <a:lstStyle/>
          <a:p>
            <a:r>
              <a:rPr lang="lt-LT" i="1" dirty="0" err="1"/>
              <a:t>Android</a:t>
            </a:r>
            <a:r>
              <a:rPr lang="lt-LT" dirty="0"/>
              <a:t> programėlių pavadinimai :</a:t>
            </a:r>
            <a:br>
              <a:rPr lang="lt-LT" dirty="0"/>
            </a:br>
            <a:r>
              <a:rPr lang="lt-LT" dirty="0"/>
              <a:t>Spalvos LT ; </a:t>
            </a:r>
            <a:r>
              <a:rPr lang="lt-LT" dirty="0" err="1"/>
              <a:t>skaiciai_LT_AK</a:t>
            </a:r>
            <a:r>
              <a:rPr lang="lt-LT" dirty="0"/>
              <a:t> ; maistas LT - </a:t>
            </a:r>
            <a:r>
              <a:rPr lang="lt-LT" dirty="0" err="1"/>
              <a:t>as</a:t>
            </a:r>
            <a:r>
              <a:rPr lang="lt-LT" dirty="0"/>
              <a:t> noriu ; </a:t>
            </a:r>
            <a:r>
              <a:rPr lang="lt-LT" dirty="0" err="1"/>
              <a:t>As</a:t>
            </a:r>
            <a:r>
              <a:rPr lang="lt-LT" dirty="0"/>
              <a:t> noriu2 veikla :</a:t>
            </a:r>
            <a:r>
              <a:rPr lang="lt-LT" dirty="0" err="1"/>
              <a:t>Lithuanian</a:t>
            </a:r>
            <a:r>
              <a:rPr lang="lt-LT" dirty="0"/>
              <a:t> ! ; DU GAIDELIAI LT (vaiku </a:t>
            </a:r>
            <a:r>
              <a:rPr lang="lt-LT" dirty="0" err="1"/>
              <a:t>sokis</a:t>
            </a:r>
            <a:r>
              <a:rPr lang="lt-LT" dirty="0"/>
              <a:t>) ; </a:t>
            </a:r>
            <a:r>
              <a:rPr lang="lt-LT" dirty="0" err="1"/>
              <a:t>Gyvunai</a:t>
            </a:r>
            <a:r>
              <a:rPr lang="lt-LT" dirty="0"/>
              <a:t> (</a:t>
            </a:r>
            <a:r>
              <a:rPr lang="lt-LT" dirty="0" err="1"/>
              <a:t>ukis</a:t>
            </a:r>
            <a:r>
              <a:rPr lang="lt-LT" dirty="0"/>
              <a:t>) </a:t>
            </a:r>
            <a:r>
              <a:rPr lang="lt-LT" dirty="0" err="1"/>
              <a:t>Lithuanian</a:t>
            </a:r>
            <a:r>
              <a:rPr lang="lt-LT" dirty="0"/>
              <a:t> l. ; </a:t>
            </a:r>
            <a:r>
              <a:rPr lang="lt-LT" dirty="0" err="1"/>
              <a:t>Kuno</a:t>
            </a:r>
            <a:r>
              <a:rPr lang="lt-LT" dirty="0"/>
              <a:t> dalys ; MIKE_LT_AK </a:t>
            </a:r>
            <a:r>
              <a:rPr lang="lt-LT" dirty="0" err="1"/>
              <a:t>lithuanian</a:t>
            </a:r>
            <a:r>
              <a:rPr lang="lt-LT" dirty="0"/>
              <a:t> (!)</a:t>
            </a:r>
            <a:r>
              <a:rPr lang="lt-LT" dirty="0" err="1"/>
              <a:t>lang</a:t>
            </a:r>
            <a:r>
              <a:rPr lang="lt-LT" dirty="0"/>
              <a:t>. ; Muzikiniai instrumentai 1 ; Muzikiniai instrumentai 2 ; Namu garsai ; </a:t>
            </a:r>
            <a:r>
              <a:rPr lang="lt-LT" dirty="0" err="1"/>
              <a:t>Pauksciai</a:t>
            </a:r>
            <a:r>
              <a:rPr lang="lt-LT" dirty="0"/>
              <a:t> LT </a:t>
            </a:r>
            <a:r>
              <a:rPr lang="lt-LT" dirty="0" err="1"/>
              <a:t>Lithuanian</a:t>
            </a:r>
            <a:r>
              <a:rPr lang="lt-LT" dirty="0"/>
              <a:t> </a:t>
            </a:r>
            <a:r>
              <a:rPr lang="lt-LT" dirty="0" err="1"/>
              <a:t>lang</a:t>
            </a:r>
            <a:r>
              <a:rPr lang="lt-LT" dirty="0"/>
              <a:t> ; </a:t>
            </a:r>
            <a:r>
              <a:rPr lang="lt-LT" dirty="0" err="1"/>
              <a:t>Priesingybes</a:t>
            </a:r>
            <a:r>
              <a:rPr lang="lt-LT" dirty="0"/>
              <a:t> ; SKIEMUO_LT_AK;</a:t>
            </a:r>
            <a:br>
              <a:rPr lang="lt-LT" dirty="0"/>
            </a:br>
            <a:r>
              <a:rPr lang="lt-LT" dirty="0" err="1"/>
              <a:t>ant_po_LT_A.K</a:t>
            </a:r>
            <a:r>
              <a:rPr lang="lt-LT" dirty="0"/>
              <a:t> ;</a:t>
            </a:r>
            <a:r>
              <a:rPr lang="lt-LT" dirty="0" err="1"/>
              <a:t>profesijos_LT_AK</a:t>
            </a:r>
            <a:endParaRPr lang="lt-LT" dirty="0"/>
          </a:p>
          <a:p>
            <a:endParaRPr lang="lt-LT"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pPr algn="ctr"/>
            <a:r>
              <a:rPr lang="lt-LT" dirty="0" smtClean="0"/>
              <a:t>Žaismingos kalbos terapijos priemonės</a:t>
            </a:r>
            <a:endParaRPr lang="lt-LT" dirty="0"/>
          </a:p>
        </p:txBody>
      </p:sp>
      <p:sp>
        <p:nvSpPr>
          <p:cNvPr id="3" name="Turinio vietos rezervavimo ženklas 2"/>
          <p:cNvSpPr>
            <a:spLocks noGrp="1"/>
          </p:cNvSpPr>
          <p:nvPr>
            <p:ph sz="quarter" idx="1"/>
          </p:nvPr>
        </p:nvSpPr>
        <p:spPr/>
        <p:txBody>
          <a:bodyPr>
            <a:normAutofit/>
          </a:bodyPr>
          <a:lstStyle/>
          <a:p>
            <a:pPr algn="just">
              <a:buNone/>
            </a:pPr>
            <a:r>
              <a:rPr lang="lt-LT" b="1" i="1" dirty="0" smtClean="0">
                <a:latin typeface="Times New Roman" pitchFamily="18" charset="0"/>
                <a:cs typeface="Times New Roman" pitchFamily="18" charset="0"/>
              </a:rPr>
              <a:t>    FREPY žaidimų planeta kviečia vaikus pakeliauti ir linksmai pažaisti. Čia yra 24 žaidimai. Spalvingi piešinėliai, netikėtos situacijos, nuotaikinga animacija, garso efektai ir kitos įdomybės sudomins vaikus ir žadins norą atlikti užduotis.</a:t>
            </a:r>
          </a:p>
          <a:p>
            <a:pPr algn="just">
              <a:buNone/>
            </a:pPr>
            <a:endParaRPr lang="lt-LT" dirty="0" smtClean="0">
              <a:hlinkClick r:id="rId2"/>
            </a:endParaRPr>
          </a:p>
          <a:p>
            <a:pPr algn="just">
              <a:buNone/>
            </a:pPr>
            <a:endParaRPr lang="lt-LT" dirty="0" smtClean="0">
              <a:hlinkClick r:id="rId2"/>
            </a:endParaRPr>
          </a:p>
          <a:p>
            <a:pPr algn="just">
              <a:buNone/>
            </a:pPr>
            <a:endParaRPr lang="lt-LT" dirty="0" smtClean="0">
              <a:hlinkClick r:id="rId2"/>
            </a:endParaRPr>
          </a:p>
          <a:p>
            <a:pPr algn="just">
              <a:buNone/>
            </a:pPr>
            <a:endParaRPr lang="lt-LT" dirty="0" smtClean="0">
              <a:hlinkClick r:id="rId2"/>
            </a:endParaRPr>
          </a:p>
          <a:p>
            <a:pPr algn="just">
              <a:buNone/>
            </a:pPr>
            <a:endParaRPr lang="lt-LT" dirty="0" smtClean="0">
              <a:hlinkClick r:id="rId2"/>
            </a:endParaRPr>
          </a:p>
          <a:p>
            <a:pPr algn="just">
              <a:buNone/>
            </a:pPr>
            <a:r>
              <a:rPr lang="lt-LT" dirty="0" smtClean="0">
                <a:hlinkClick r:id="rId2"/>
              </a:rPr>
              <a:t> </a:t>
            </a:r>
            <a:r>
              <a:rPr lang="lt-LT" sz="1400" dirty="0" smtClean="0">
                <a:hlinkClick r:id="rId2"/>
              </a:rPr>
              <a:t>http://www.frepy.eu/part_lt.html</a:t>
            </a:r>
            <a:endParaRPr lang="lt-LT" sz="1400" dirty="0" smtClean="0"/>
          </a:p>
          <a:p>
            <a:pPr algn="just">
              <a:buNone/>
            </a:pPr>
            <a:endParaRPr lang="lt-LT" b="1" i="1" dirty="0" smtClean="0">
              <a:latin typeface="Times New Roman" pitchFamily="18" charset="0"/>
              <a:cs typeface="Times New Roman" pitchFamily="18" charset="0"/>
            </a:endParaRPr>
          </a:p>
          <a:p>
            <a:pPr algn="just">
              <a:buNone/>
            </a:pPr>
            <a:endParaRPr lang="lt-LT" b="1" i="1" dirty="0" smtClean="0">
              <a:latin typeface="Times New Roman" pitchFamily="18" charset="0"/>
              <a:cs typeface="Times New Roman" pitchFamily="18" charset="0"/>
            </a:endParaRPr>
          </a:p>
          <a:p>
            <a:pPr>
              <a:buNone/>
            </a:pPr>
            <a:endParaRPr lang="lt-LT" b="1" dirty="0" smtClean="0">
              <a:latin typeface="Times New Roman" pitchFamily="18" charset="0"/>
              <a:cs typeface="Times New Roman" pitchFamily="18" charset="0"/>
            </a:endParaRPr>
          </a:p>
          <a:p>
            <a:pPr>
              <a:buNone/>
            </a:pPr>
            <a:endParaRPr lang="lt-LT" b="1" dirty="0" smtClean="0">
              <a:latin typeface="Times New Roman" pitchFamily="18" charset="0"/>
              <a:cs typeface="Times New Roman" pitchFamily="18" charset="0"/>
            </a:endParaRPr>
          </a:p>
          <a:p>
            <a:pPr>
              <a:buNone/>
            </a:pPr>
            <a:endParaRPr lang="lt-LT" b="1" dirty="0" smtClean="0">
              <a:latin typeface="Times New Roman" pitchFamily="18" charset="0"/>
              <a:cs typeface="Times New Roman" pitchFamily="18" charset="0"/>
            </a:endParaRPr>
          </a:p>
          <a:p>
            <a:pPr>
              <a:buNone/>
            </a:pPr>
            <a:endParaRPr lang="lt-LT" b="1" dirty="0" smtClean="0">
              <a:latin typeface="Times New Roman" pitchFamily="18" charset="0"/>
              <a:cs typeface="Times New Roman" pitchFamily="18" charset="0"/>
            </a:endParaRPr>
          </a:p>
          <a:p>
            <a:pPr>
              <a:buNone/>
            </a:pPr>
            <a:endParaRPr lang="lt-LT" b="1" dirty="0" smtClean="0">
              <a:latin typeface="Times New Roman" pitchFamily="18" charset="0"/>
              <a:cs typeface="Times New Roman" pitchFamily="18" charset="0"/>
            </a:endParaRPr>
          </a:p>
          <a:p>
            <a:endParaRPr lang="lt-LT" dirty="0"/>
          </a:p>
        </p:txBody>
      </p:sp>
      <p:pic>
        <p:nvPicPr>
          <p:cNvPr id="4" name="Picture 3" descr="C:\Documents and Settings\Mokytojas\Desktop\vaikai.jpg"/>
          <p:cNvPicPr>
            <a:picLocks noChangeAspect="1" noChangeArrowheads="1"/>
          </p:cNvPicPr>
          <p:nvPr/>
        </p:nvPicPr>
        <p:blipFill>
          <a:blip r:embed="rId3" cstate="print"/>
          <a:srcRect/>
          <a:stretch>
            <a:fillRect/>
          </a:stretch>
        </p:blipFill>
        <p:spPr bwMode="auto">
          <a:xfrm>
            <a:off x="3461564" y="4365104"/>
            <a:ext cx="5268103" cy="213573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z="3200" i="1" dirty="0" smtClean="0">
                <a:solidFill>
                  <a:schemeClr val="tx1">
                    <a:lumMod val="65000"/>
                    <a:lumOff val="35000"/>
                  </a:schemeClr>
                </a:solidFill>
                <a:effectLst>
                  <a:outerShdw blurRad="38100" dist="38100" dir="2700000" algn="tl">
                    <a:srgbClr val="000000">
                      <a:alpha val="43137"/>
                    </a:srgbClr>
                  </a:outerShdw>
                </a:effectLst>
                <a:latin typeface="Times New Roman" pitchFamily="18" charset="0"/>
                <a:cs typeface="Times New Roman" pitchFamily="18" charset="0"/>
              </a:rPr>
              <a:t>Apie žaidimus</a:t>
            </a:r>
            <a:endParaRPr lang="lt-LT" dirty="0"/>
          </a:p>
        </p:txBody>
      </p:sp>
      <p:sp>
        <p:nvSpPr>
          <p:cNvPr id="3" name="Turinio vietos rezervavimo ženklas 2"/>
          <p:cNvSpPr>
            <a:spLocks noGrp="1"/>
          </p:cNvSpPr>
          <p:nvPr>
            <p:ph sz="quarter" idx="1"/>
          </p:nvPr>
        </p:nvSpPr>
        <p:spPr/>
        <p:txBody>
          <a:bodyPr>
            <a:normAutofit/>
          </a:bodyPr>
          <a:lstStyle/>
          <a:p>
            <a:r>
              <a:rPr lang="lt-LT" b="1" i="1" dirty="0" smtClean="0">
                <a:latin typeface="Times New Roman" pitchFamily="18" charset="0"/>
                <a:cs typeface="Times New Roman" pitchFamily="18" charset="0"/>
              </a:rPr>
              <a:t>Šie universalūs žaidimai padeda siekti įvairių ugdymo tikslų: formuoti fonetines, leksines, semantines ir gramatines kalbos žinias, tobulina pažinimo procesą ir skaitymo įgūdžius. Šiuos žaidimus gali žaisti 4–8 metų amžiaus vaikai – savarankiškai arba drauge su suaugusiaisiais. Jie aktualūs ir naudingi ikimokyklinio ugdymo pedagogams, pradinių klasių mokytojams, logopedams, specialiesiems pedagogams šalinant kalbos ir kitus raidos sutrikimus.</a:t>
            </a:r>
          </a:p>
          <a:p>
            <a:endParaRPr lang="lt-LT"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Documents and Settings\Mokytojas\Desktop\Planeta1.PNG"/>
          <p:cNvPicPr>
            <a:picLocks noGrp="1" noChangeAspect="1" noChangeArrowheads="1"/>
          </p:cNvPicPr>
          <p:nvPr>
            <p:ph sz="quarter" idx="1"/>
          </p:nvPr>
        </p:nvPicPr>
        <p:blipFill>
          <a:blip r:embed="rId2" cstate="print"/>
          <a:srcRect/>
          <a:stretch>
            <a:fillRect/>
          </a:stretch>
        </p:blipFill>
        <p:spPr bwMode="auto">
          <a:xfrm>
            <a:off x="70169" y="476672"/>
            <a:ext cx="8836093" cy="5997153"/>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rkeris">
  <a:themeElements>
    <a:clrScheme name="Erkeris">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Erkeris">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rkeris">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178</TotalTime>
  <Words>754</Words>
  <Application>Microsoft Office PowerPoint</Application>
  <PresentationFormat>Demonstracija ekrane (4:3)</PresentationFormat>
  <Paragraphs>86</Paragraphs>
  <Slides>17</Slides>
  <Notes>0</Notes>
  <HiddenSlides>0</HiddenSlides>
  <MMClips>0</MMClips>
  <ScaleCrop>false</ScaleCrop>
  <HeadingPairs>
    <vt:vector size="4" baseType="variant">
      <vt:variant>
        <vt:lpstr>Tema</vt:lpstr>
      </vt:variant>
      <vt:variant>
        <vt:i4>1</vt:i4>
      </vt:variant>
      <vt:variant>
        <vt:lpstr>Skaidrių pavadinimai</vt:lpstr>
      </vt:variant>
      <vt:variant>
        <vt:i4>17</vt:i4>
      </vt:variant>
    </vt:vector>
  </HeadingPairs>
  <TitlesOfParts>
    <vt:vector size="18" baseType="lpstr">
      <vt:lpstr>Erkeris</vt:lpstr>
      <vt:lpstr>                 </vt:lpstr>
      <vt:lpstr> </vt:lpstr>
      <vt:lpstr>Skaidrė 3</vt:lpstr>
      <vt:lpstr> Kalbėjimo ir kalbos sutrikimų šalinimas</vt:lpstr>
      <vt:lpstr>Skaidrė 5</vt:lpstr>
      <vt:lpstr>Skaidrė 6</vt:lpstr>
      <vt:lpstr>Žaismingos kalbos terapijos priemonės</vt:lpstr>
      <vt:lpstr>Apie žaidimus</vt:lpstr>
      <vt:lpstr>Skaidrė 9</vt:lpstr>
      <vt:lpstr>Žaidimų tipai:</vt:lpstr>
      <vt:lpstr>Žodyno turtinimas</vt:lpstr>
      <vt:lpstr>Gramatinės kalbos sandaros tikslinimas</vt:lpstr>
      <vt:lpstr>Pasakojimo įgūdžių turtinimas</vt:lpstr>
      <vt:lpstr>Skaitymo įgūdžių formavimas</vt:lpstr>
      <vt:lpstr>Šio žaidimo tikslas ir uždaviniai</vt:lpstr>
      <vt:lpstr>Kuo ypatinga ši priemonė?</vt:lpstr>
      <vt:lpstr>Animuota lietuvių kalbos abecelė</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IKT taikymas logopedo ir specialiojo pedagogo darbe       Justina Valterė Specialioji pedagogė-logopedė   2015</dc:title>
  <dc:creator>User</dc:creator>
  <cp:lastModifiedBy>User</cp:lastModifiedBy>
  <cp:revision>11</cp:revision>
  <dcterms:created xsi:type="dcterms:W3CDTF">2015-03-16T10:50:37Z</dcterms:created>
  <dcterms:modified xsi:type="dcterms:W3CDTF">2018-02-28T12:25:04Z</dcterms:modified>
</cp:coreProperties>
</file>