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87" r:id="rId6"/>
    <p:sldId id="268" r:id="rId7"/>
    <p:sldId id="269" r:id="rId8"/>
    <p:sldId id="270" r:id="rId9"/>
    <p:sldId id="272" r:id="rId10"/>
    <p:sldId id="274" r:id="rId11"/>
    <p:sldId id="276" r:id="rId12"/>
    <p:sldId id="278" r:id="rId13"/>
    <p:sldId id="280" r:id="rId14"/>
    <p:sldId id="265" r:id="rId15"/>
    <p:sldId id="267" r:id="rId16"/>
    <p:sldId id="284" r:id="rId17"/>
    <p:sldId id="285" r:id="rId18"/>
    <p:sldId id="282" r:id="rId1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FDF91-051F-4F38-8293-ABB4EE2EF717}" type="datetimeFigureOut">
              <a:rPr lang="lt-LT" smtClean="0"/>
              <a:pPr/>
              <a:t>2018-02-28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310C7-0E0A-44D4-A167-B94ACE1942E2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 smtClean="0"/>
              <a:t>Ar dažnai pastebime žmones su ASS?</a:t>
            </a:r>
            <a:r>
              <a:rPr lang="lt-LT" baseline="0" dirty="0" smtClean="0"/>
              <a:t> Ar atpažįstame?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 smtClean="0"/>
              <a:t>Nežinojimas veda prie vengimo...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4094-3E20-4CFD-B0DF-0027A7D1EF6D}" type="slidenum">
              <a:rPr lang="lt-LT" smtClean="0"/>
              <a:pPr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65460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2tras</a:t>
            </a:r>
            <a:r>
              <a:rPr lang="lt-LT" baseline="0" dirty="0" smtClean="0"/>
              <a:t> </a:t>
            </a:r>
            <a:r>
              <a:rPr lang="lt-LT" dirty="0" smtClean="0"/>
              <a:t>Video nuo 40sek.</a:t>
            </a:r>
            <a:r>
              <a:rPr lang="lt-LT" baseline="0" dirty="0" smtClean="0"/>
              <a:t> </a:t>
            </a:r>
            <a:endParaRPr lang="lt-LT" dirty="0" smtClean="0"/>
          </a:p>
          <a:p>
            <a:r>
              <a:rPr lang="en-US" dirty="0" smtClean="0"/>
              <a:t>https://www.youtube.com/watch?v=odRiUSAafnw</a:t>
            </a:r>
            <a:endParaRPr lang="lt-LT" dirty="0" smtClean="0"/>
          </a:p>
          <a:p>
            <a:r>
              <a:rPr lang="en-US" dirty="0" smtClean="0"/>
              <a:t>https://www.youtube.com/watch?v=rKruEZ48uSc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D4094-3E20-4CFD-B0DF-0027A7D1EF6D}" type="slidenum">
              <a:rPr lang="lt-LT" smtClean="0"/>
              <a:pPr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77194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tusis trikampis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7" name="Paantraštė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grpSp>
        <p:nvGrpSpPr>
          <p:cNvPr id="2" name="Grupė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Laisva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Laisva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Laisva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Tiesioji jungtis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os vietos rezervavimo ženklas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500AD2-46A3-43EA-8A24-49745DF0C75D}" type="datetimeFigureOut">
              <a:rPr lang="lt-LT" smtClean="0"/>
              <a:pPr/>
              <a:t>2018-02-28</a:t>
            </a:fld>
            <a:endParaRPr lang="lt-LT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DBE184-DF5F-448B-9C71-F182AFC7BCD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00AD2-46A3-43EA-8A24-49745DF0C75D}" type="datetimeFigureOut">
              <a:rPr lang="lt-LT" smtClean="0"/>
              <a:pPr/>
              <a:t>2018-02-28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BE184-DF5F-448B-9C71-F182AFC7BCD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00AD2-46A3-43EA-8A24-49745DF0C75D}" type="datetimeFigureOut">
              <a:rPr lang="lt-LT" smtClean="0"/>
              <a:pPr/>
              <a:t>2018-02-28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BE184-DF5F-448B-9C71-F182AFC7BCD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00AD2-46A3-43EA-8A24-49745DF0C75D}" type="datetimeFigureOut">
              <a:rPr lang="lt-LT" smtClean="0"/>
              <a:pPr/>
              <a:t>2018-02-28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BE184-DF5F-448B-9C71-F182AFC7BCDF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00AD2-46A3-43EA-8A24-49745DF0C75D}" type="datetimeFigureOut">
              <a:rPr lang="lt-LT" smtClean="0"/>
              <a:pPr/>
              <a:t>2018-02-28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BE184-DF5F-448B-9C71-F182AFC7BCDF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Ševronas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as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00AD2-46A3-43EA-8A24-49745DF0C75D}" type="datetimeFigureOut">
              <a:rPr lang="lt-LT" smtClean="0"/>
              <a:pPr/>
              <a:t>2018-02-28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BE184-DF5F-448B-9C71-F182AFC7BCDF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00AD2-46A3-43EA-8A24-49745DF0C75D}" type="datetimeFigureOut">
              <a:rPr lang="lt-LT" smtClean="0"/>
              <a:pPr/>
              <a:t>2018-02-28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BE184-DF5F-448B-9C71-F182AFC7BCD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00AD2-46A3-43EA-8A24-49745DF0C75D}" type="datetimeFigureOut">
              <a:rPr lang="lt-LT" smtClean="0"/>
              <a:pPr/>
              <a:t>2018-02-28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BE184-DF5F-448B-9C71-F182AFC7BCDF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00AD2-46A3-43EA-8A24-49745DF0C75D}" type="datetimeFigureOut">
              <a:rPr lang="lt-LT" smtClean="0"/>
              <a:pPr/>
              <a:t>2018-02-28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BE184-DF5F-448B-9C71-F182AFC7BCD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2500AD2-46A3-43EA-8A24-49745DF0C75D}" type="datetimeFigureOut">
              <a:rPr lang="lt-LT" smtClean="0"/>
              <a:pPr/>
              <a:t>2018-02-28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DBE184-DF5F-448B-9C71-F182AFC7BCD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500AD2-46A3-43EA-8A24-49745DF0C75D}" type="datetimeFigureOut">
              <a:rPr lang="lt-LT" smtClean="0"/>
              <a:pPr/>
              <a:t>2018-02-28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DBE184-DF5F-448B-9C71-F182AFC7BCDF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8" name="Laisva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Laisva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Statusis trikampis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Tiesioji jungtis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as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as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isva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Laisva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Statusis trikampis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Tiesioji jungtis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vadinimo vietos rezervavimo ženkla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0" name="Teksto vietos rezervavimo ženklas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500AD2-46A3-43EA-8A24-49745DF0C75D}" type="datetimeFigureOut">
              <a:rPr lang="lt-LT" smtClean="0"/>
              <a:pPr/>
              <a:t>2018-02-28</a:t>
            </a:fld>
            <a:endParaRPr lang="lt-LT"/>
          </a:p>
        </p:txBody>
      </p:sp>
      <p:sp>
        <p:nvSpPr>
          <p:cNvPr id="22" name="Poraštės vietos rezervavimo ženklas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DBE184-DF5F-448B-9C71-F182AFC7BCDF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Ns7sNmNdbO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Vaik</a:t>
            </a:r>
            <a:r>
              <a:rPr lang="lt-LT" dirty="0" smtClean="0"/>
              <a:t>ų </a:t>
            </a:r>
            <a:r>
              <a:rPr lang="lt-LT" dirty="0" err="1" smtClean="0"/>
              <a:t>autizmas:atpažinimas</a:t>
            </a:r>
            <a:r>
              <a:rPr lang="lt-LT" dirty="0" smtClean="0"/>
              <a:t> ir pagalbos metodai</a:t>
            </a: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4788024" y="3886200"/>
            <a:ext cx="3816424" cy="1752600"/>
          </a:xfrm>
        </p:spPr>
        <p:txBody>
          <a:bodyPr>
            <a:normAutofit/>
          </a:bodyPr>
          <a:lstStyle/>
          <a:p>
            <a:r>
              <a:rPr lang="lt-LT" dirty="0" smtClean="0"/>
              <a:t>Specialioji pedagogė ir logopedė Justina </a:t>
            </a:r>
            <a:r>
              <a:rPr lang="lt-LT" dirty="0" err="1"/>
              <a:t>V</a:t>
            </a:r>
            <a:r>
              <a:rPr lang="lt-LT" dirty="0" err="1" smtClean="0"/>
              <a:t>alterė</a:t>
            </a:r>
            <a:endParaRPr lang="lt-L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Informacijos pateikimas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591422" cy="4351338"/>
          </a:xfrm>
        </p:spPr>
        <p:txBody>
          <a:bodyPr>
            <a:normAutofit fontScale="77500" lnSpcReduction="20000"/>
          </a:bodyPr>
          <a:lstStyle/>
          <a:p>
            <a:r>
              <a:rPr lang="lt-LT" dirty="0" smtClean="0"/>
              <a:t>Stebėkite dalyvaujančių suvokimą ir savo kalbą pritaikykite </a:t>
            </a:r>
          </a:p>
          <a:p>
            <a:endParaRPr lang="lt-LT" dirty="0" smtClean="0"/>
          </a:p>
          <a:p>
            <a:r>
              <a:rPr lang="lt-LT" dirty="0" smtClean="0"/>
              <a:t>Informaciją pateikite vizualiai: </a:t>
            </a:r>
          </a:p>
          <a:p>
            <a:pPr lvl="1"/>
            <a:r>
              <a:rPr lang="lt-LT" dirty="0" smtClean="0"/>
              <a:t>Video pristatymai </a:t>
            </a:r>
          </a:p>
          <a:p>
            <a:pPr lvl="1"/>
            <a:r>
              <a:rPr lang="lt-LT" dirty="0" smtClean="0"/>
              <a:t>Interaktyvus pristatymas</a:t>
            </a:r>
          </a:p>
          <a:p>
            <a:pPr lvl="1"/>
            <a:r>
              <a:rPr lang="lt-LT" dirty="0" smtClean="0"/>
              <a:t>Naudokite daiktus </a:t>
            </a:r>
          </a:p>
          <a:p>
            <a:pPr lvl="1"/>
            <a:r>
              <a:rPr lang="lt-LT" dirty="0" smtClean="0"/>
              <a:t>Žaidimo forma </a:t>
            </a:r>
            <a:endParaRPr lang="en-US" dirty="0" smtClean="0"/>
          </a:p>
          <a:p>
            <a:pPr lvl="1"/>
            <a:r>
              <a:rPr lang="en-US" dirty="0" err="1" smtClean="0"/>
              <a:t>Technologij</a:t>
            </a:r>
            <a:r>
              <a:rPr lang="lt-LT" dirty="0" smtClean="0"/>
              <a:t>ų naudojimas </a:t>
            </a:r>
          </a:p>
          <a:p>
            <a:pPr lvl="1"/>
            <a:endParaRPr lang="lt-LT" dirty="0" smtClean="0"/>
          </a:p>
          <a:p>
            <a:r>
              <a:rPr lang="lt-LT" dirty="0" smtClean="0"/>
              <a:t>Įtraukite patyriminę veiklą: </a:t>
            </a:r>
          </a:p>
          <a:p>
            <a:pPr lvl="1"/>
            <a:r>
              <a:rPr lang="lt-LT" dirty="0" smtClean="0"/>
              <a:t>Paremtą pojūčiais ir logika</a:t>
            </a:r>
          </a:p>
          <a:p>
            <a:pPr lvl="1"/>
            <a:r>
              <a:rPr lang="lt-LT" dirty="0" smtClean="0"/>
              <a:t>Praktinė veikla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02A8-BE1C-457E-B3B6-5F39E12974DE}" type="slidenum">
              <a:rPr lang="lt-LT" smtClean="0"/>
              <a:pPr/>
              <a:t>10</a:t>
            </a:fld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4150" r="25476"/>
          <a:stretch/>
        </p:blipFill>
        <p:spPr>
          <a:xfrm>
            <a:off x="5364088" y="1035734"/>
            <a:ext cx="2738805" cy="2572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0277" y="3933056"/>
            <a:ext cx="3950905" cy="228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2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Edukacinių veiklų pavyzdžiai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Vizualinės veiklos: </a:t>
            </a:r>
          </a:p>
          <a:p>
            <a:pPr lvl="1"/>
            <a:r>
              <a:rPr lang="lt-LT" dirty="0" smtClean="0"/>
              <a:t>Dėlionės ir žaidimai </a:t>
            </a:r>
          </a:p>
          <a:p>
            <a:pPr lvl="1"/>
            <a:r>
              <a:rPr lang="lt-LT" dirty="0" smtClean="0"/>
              <a:t>Lotto/bingo žaidimai</a:t>
            </a:r>
          </a:p>
          <a:p>
            <a:pPr lvl="1"/>
            <a:r>
              <a:rPr lang="lt-LT" dirty="0" smtClean="0"/>
              <a:t>Rūšiavimo veiklos  </a:t>
            </a:r>
          </a:p>
          <a:p>
            <a:pPr lvl="1"/>
            <a:r>
              <a:rPr lang="lt-LT" dirty="0" smtClean="0"/>
              <a:t>Eksperimentai </a:t>
            </a:r>
          </a:p>
          <a:p>
            <a:pPr lvl="1"/>
            <a:r>
              <a:rPr lang="lt-LT" dirty="0" smtClean="0"/>
              <a:t>Lobio ieškojimas </a:t>
            </a:r>
          </a:p>
          <a:p>
            <a:pPr lvl="1"/>
            <a:endParaRPr lang="lt-LT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6346" y="6311899"/>
            <a:ext cx="2057400" cy="365125"/>
          </a:xfrm>
        </p:spPr>
        <p:txBody>
          <a:bodyPr/>
          <a:lstStyle/>
          <a:p>
            <a:fld id="{846202A8-BE1C-457E-B3B6-5F39E12974DE}" type="slidenum">
              <a:rPr lang="lt-LT" smtClean="0"/>
              <a:pPr/>
              <a:t>11</a:t>
            </a:fld>
            <a:endParaRPr lang="lt-L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544" y="4005920"/>
            <a:ext cx="3279932" cy="2188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068960"/>
            <a:ext cx="2997489" cy="1998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291909"/>
            <a:ext cx="3148608" cy="17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6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Patyriminė veikla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Smagi ir pozityvi, paremta pojūčiais ar loginiu/vizualiniu mąstymu </a:t>
            </a:r>
          </a:p>
          <a:p>
            <a:endParaRPr lang="lt-LT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02A8-BE1C-457E-B3B6-5F39E12974DE}" type="slidenum">
              <a:rPr lang="lt-LT" smtClean="0"/>
              <a:pPr/>
              <a:t>12</a:t>
            </a:fld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1489" y="2537488"/>
            <a:ext cx="4832922" cy="3213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951" y="2536451"/>
            <a:ext cx="3742977" cy="37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6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Patyriminė veikla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02A8-BE1C-457E-B3B6-5F39E12974DE}" type="slidenum">
              <a:rPr lang="lt-LT" smtClean="0"/>
              <a:pPr/>
              <a:t>13</a:t>
            </a:fld>
            <a:endParaRPr lang="lt-L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052736"/>
            <a:ext cx="4630601" cy="23182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5060" y="5850967"/>
            <a:ext cx="6912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hlinkClick r:id="rId4"/>
              </a:rPr>
              <a:t>https://</a:t>
            </a:r>
            <a:r>
              <a:rPr lang="lt-LT" dirty="0" smtClean="0">
                <a:hlinkClick r:id="rId4"/>
              </a:rPr>
              <a:t>www.youtube.com/watch?time_continue=4&amp;v=WcpgvdNecgs </a:t>
            </a:r>
          </a:p>
          <a:p>
            <a:endParaRPr lang="lt-LT" dirty="0">
              <a:hlinkClick r:id="rId4"/>
            </a:endParaRP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www.youtube.com/watch?v=Ns7sNmNdbOA</a:t>
            </a:r>
            <a:r>
              <a:rPr lang="lt-LT" dirty="0" smtClean="0"/>
              <a:t> 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/>
          <a:srcRect b="11697"/>
          <a:stretch/>
        </p:blipFill>
        <p:spPr>
          <a:xfrm>
            <a:off x="628650" y="1412776"/>
            <a:ext cx="3012908" cy="1995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074239"/>
            <a:ext cx="3192419" cy="21282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5104" y="3401779"/>
            <a:ext cx="2628622" cy="235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03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err="1" smtClean="0"/>
              <a:t>Autizmo</a:t>
            </a:r>
            <a:r>
              <a:rPr lang="lt-LT" dirty="0" smtClean="0"/>
              <a:t> gydymo būdai yra įvairūs ir skirtingi. Sąlyginai juos galima suskirstyti į kelias kategorijas:</a:t>
            </a:r>
            <a:endParaRPr lang="en-US" dirty="0" smtClean="0"/>
          </a:p>
          <a:p>
            <a:r>
              <a:rPr lang="lt-LT" dirty="0" smtClean="0"/>
              <a:t> biocheminiai (medikamentiniai), </a:t>
            </a:r>
            <a:endParaRPr lang="en-US" dirty="0" smtClean="0"/>
          </a:p>
          <a:p>
            <a:r>
              <a:rPr lang="lt-LT" dirty="0" err="1" smtClean="0"/>
              <a:t>neurosensoriniai</a:t>
            </a:r>
            <a:r>
              <a:rPr lang="lt-LT" dirty="0" smtClean="0"/>
              <a:t> (</a:t>
            </a:r>
            <a:r>
              <a:rPr lang="lt-LT" dirty="0" err="1" smtClean="0"/>
              <a:t>audio</a:t>
            </a:r>
            <a:r>
              <a:rPr lang="lt-LT" dirty="0" smtClean="0"/>
              <a:t> ir sensorinės integracijos terapijos),</a:t>
            </a:r>
            <a:endParaRPr lang="en-US" dirty="0" smtClean="0"/>
          </a:p>
          <a:p>
            <a:r>
              <a:rPr lang="lt-LT" dirty="0" smtClean="0"/>
              <a:t> </a:t>
            </a:r>
            <a:r>
              <a:rPr lang="lt-LT" dirty="0" err="1" smtClean="0"/>
              <a:t>psichodinaminiai</a:t>
            </a:r>
            <a:r>
              <a:rPr lang="lt-LT" dirty="0" smtClean="0"/>
              <a:t> (psichoterapinė pagalba tėvams), vaiko elgesio korekcijos metodai.</a:t>
            </a:r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Pagalbos </a:t>
            </a:r>
            <a:r>
              <a:rPr lang="lt-LT" dirty="0" err="1" smtClean="0"/>
              <a:t>autizmu</a:t>
            </a:r>
            <a:r>
              <a:rPr lang="lt-LT" dirty="0" smtClean="0"/>
              <a:t> sergantiems vaikams metodai</a:t>
            </a:r>
            <a:br>
              <a:rPr lang="lt-LT" dirty="0" smtClean="0"/>
            </a:b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Neretai taikomos delfinų, arklių, muzikos, žaidimo, dailės terapijos</a:t>
            </a:r>
            <a:r>
              <a:rPr lang="en-US" dirty="0" smtClean="0"/>
              <a:t>.</a:t>
            </a:r>
          </a:p>
        </p:txBody>
      </p:sp>
      <p:pic>
        <p:nvPicPr>
          <p:cNvPr id="2051" name="Picture 3" descr="C:\Users\User\Desktop\delfinu-terapija-bus-pristatoma-kurtuvenuo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3" y="2060848"/>
            <a:ext cx="6835812" cy="3597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1"/>
            <a:ext cx="8606780" cy="1728192"/>
          </a:xfrm>
        </p:spPr>
        <p:txBody>
          <a:bodyPr/>
          <a:lstStyle/>
          <a:p>
            <a:r>
              <a:rPr lang="lt-LT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02A8-BE1C-457E-B3B6-5F39E12974DE}" type="slidenum">
              <a:rPr lang="lt-LT" smtClean="0"/>
              <a:pPr/>
              <a:t>16</a:t>
            </a:fld>
            <a:endParaRPr lang="lt-LT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56992"/>
            <a:ext cx="2426418" cy="15121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5937" t="1" r="4254" b="1744"/>
          <a:stretch/>
        </p:blipFill>
        <p:spPr>
          <a:xfrm>
            <a:off x="5076056" y="3429000"/>
            <a:ext cx="2137978" cy="15252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/>
          <a:srcRect r="9775"/>
          <a:stretch/>
        </p:blipFill>
        <p:spPr>
          <a:xfrm>
            <a:off x="6444208" y="4941168"/>
            <a:ext cx="1656184" cy="15169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941168"/>
            <a:ext cx="2505673" cy="15546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284984"/>
            <a:ext cx="1511939" cy="1457070"/>
          </a:xfrm>
          <a:prstGeom prst="rect">
            <a:avLst/>
          </a:prstGeom>
        </p:spPr>
      </p:pic>
      <p:sp>
        <p:nvSpPr>
          <p:cNvPr id="9" name="Stačiakampis 8"/>
          <p:cNvSpPr/>
          <p:nvPr/>
        </p:nvSpPr>
        <p:spPr>
          <a:xfrm>
            <a:off x="1187624" y="47667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Siekiant suformuoti tam tikrus įgūdžius, dažnai naudojama simbolių ar paveikslėlių seka, suskirstant veiksmo atlikimą į mažus žingsnelius. Visi veiksmai, kuriuos vaikas atlieka yra įvardijami konkrečioje </a:t>
            </a:r>
            <a:r>
              <a:rPr lang="lt-LT" dirty="0" err="1" smtClean="0"/>
              <a:t>situacij</a:t>
            </a:r>
            <a:r>
              <a:rPr lang="en-US" dirty="0" err="1" smtClean="0"/>
              <a:t>oje</a:t>
            </a:r>
            <a:r>
              <a:rPr lang="en-US" dirty="0" smtClean="0"/>
              <a:t>.</a:t>
            </a:r>
            <a:endParaRPr lang="lt-LT" dirty="0"/>
          </a:p>
        </p:txBody>
      </p:sp>
      <p:sp>
        <p:nvSpPr>
          <p:cNvPr id="10" name="Stačiakampis 9"/>
          <p:cNvSpPr/>
          <p:nvPr/>
        </p:nvSpPr>
        <p:spPr>
          <a:xfrm>
            <a:off x="1835696" y="1988840"/>
            <a:ext cx="1944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smtClean="0"/>
              <a:t>Eiga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xmlns="" val="12575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fontScale="92500"/>
          </a:bodyPr>
          <a:lstStyle/>
          <a:p>
            <a:pPr algn="just"/>
            <a:r>
              <a:rPr lang="lt-LT" dirty="0" smtClean="0"/>
              <a:t> Sudarant individualias programas, priklausomai nuo vaiko gebėjimų, numatomi pažintinės veiklos (dėmesio, mąstymo, suvokimo, atminties), kalbos ir bendravimo skatinimo būdai. Programose numatomos užduotys vizualinės-motorinės koordinacijos, smulkiosios ir bendrosios motorikos ugdymui, nuosekliai formuojami žaidimo įgūdžiai. </a:t>
            </a:r>
            <a:endParaRPr lang="en-US" dirty="0" smtClean="0"/>
          </a:p>
          <a:p>
            <a:pPr algn="just"/>
            <a:r>
              <a:rPr lang="lt-LT" dirty="0" smtClean="0"/>
              <a:t>Elgesio, bendravimo įgūdžiai formuojami ir namuose, todėl sudarant individualias </a:t>
            </a:r>
            <a:r>
              <a:rPr lang="lt-LT" dirty="0" err="1" smtClean="0"/>
              <a:t>autizmu</a:t>
            </a:r>
            <a:r>
              <a:rPr lang="lt-LT" dirty="0" smtClean="0"/>
              <a:t> sergančių vaikų ugdymo programas ypač skatinamas tėvų ir kitų šeimos narių dalyvavimas ir bendradarbiavimas su specialistais.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Pabaigai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Jei pažįstate vieną žmogų, turintį autizmą, pažįstate vieną žmogų turintį autizmą. </a:t>
            </a:r>
          </a:p>
          <a:p>
            <a:endParaRPr lang="lt-LT" dirty="0" smtClean="0"/>
          </a:p>
          <a:p>
            <a:r>
              <a:rPr lang="lt-LT" dirty="0" smtClean="0"/>
              <a:t>Mes turime skirti daug daugiau dėmesio tam, ką vaikas gali, o ne ko negali padaryti. </a:t>
            </a:r>
            <a:endParaRPr lang="en-US" dirty="0"/>
          </a:p>
          <a:p>
            <a:endParaRPr lang="lt-LT" dirty="0" smtClean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02A8-BE1C-457E-B3B6-5F39E12974DE}" type="slidenum">
              <a:rPr lang="lt-LT" smtClean="0"/>
              <a:pPr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1842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99592" y="0"/>
            <a:ext cx="7787208" cy="1052736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err="1" smtClean="0">
                <a:solidFill>
                  <a:srgbClr val="FFFF00"/>
                </a:solidFill>
              </a:rPr>
              <a:t>Autizmo</a:t>
            </a:r>
            <a:r>
              <a:rPr lang="lt-LT" dirty="0" smtClean="0">
                <a:solidFill>
                  <a:srgbClr val="FFFF00"/>
                </a:solidFill>
              </a:rPr>
              <a:t> spektro sutrikimas </a:t>
            </a:r>
            <a:endParaRPr lang="lt-LT" dirty="0">
              <a:solidFill>
                <a:srgbClr val="FFFF00"/>
              </a:solidFill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288788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lt-LT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3744416" cy="3125563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124744"/>
            <a:ext cx="3384376" cy="3881658"/>
          </a:xfrm>
          <a:prstGeom prst="rect">
            <a:avLst/>
          </a:prstGeom>
        </p:spPr>
      </p:pic>
      <p:pic>
        <p:nvPicPr>
          <p:cNvPr id="7" name="Picture 20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3068960"/>
            <a:ext cx="3672408" cy="3573016"/>
          </a:xfrm>
          <a:prstGeom prst="rect">
            <a:avLst/>
          </a:prstGeom>
        </p:spPr>
      </p:pic>
      <p:pic>
        <p:nvPicPr>
          <p:cNvPr id="8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3789039"/>
            <a:ext cx="3312368" cy="291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FB_IMG_15080744402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err="1" smtClean="0"/>
              <a:t>Aspergerio</a:t>
            </a:r>
            <a:r>
              <a:rPr lang="lt-LT" dirty="0" smtClean="0"/>
              <a:t>,</a:t>
            </a:r>
          </a:p>
          <a:p>
            <a:r>
              <a:rPr lang="lt-LT" dirty="0" smtClean="0"/>
              <a:t> </a:t>
            </a:r>
            <a:r>
              <a:rPr lang="lt-LT" dirty="0" err="1" smtClean="0"/>
              <a:t>Rett</a:t>
            </a:r>
            <a:r>
              <a:rPr lang="lt-LT" dirty="0" smtClean="0"/>
              <a:t> sindromai, </a:t>
            </a:r>
          </a:p>
          <a:p>
            <a:r>
              <a:rPr lang="lt-LT" dirty="0" smtClean="0"/>
              <a:t>netipiškas </a:t>
            </a:r>
            <a:r>
              <a:rPr lang="lt-LT" dirty="0" err="1" smtClean="0"/>
              <a:t>autizmas</a:t>
            </a:r>
            <a:r>
              <a:rPr lang="lt-LT" dirty="0" smtClean="0"/>
              <a:t>,</a:t>
            </a:r>
          </a:p>
          <a:p>
            <a:r>
              <a:rPr lang="lt-LT" dirty="0" smtClean="0"/>
              <a:t> </a:t>
            </a:r>
            <a:r>
              <a:rPr lang="lt-LT" dirty="0" err="1" smtClean="0"/>
              <a:t>autistinis</a:t>
            </a:r>
            <a:r>
              <a:rPr lang="lt-LT" dirty="0" smtClean="0"/>
              <a:t> sutrikimas (vaikų ir klasikinis </a:t>
            </a:r>
            <a:r>
              <a:rPr lang="lt-LT" dirty="0" err="1" smtClean="0"/>
              <a:t>autizmas</a:t>
            </a:r>
            <a:r>
              <a:rPr lang="lt-LT" dirty="0" smtClean="0"/>
              <a:t>). </a:t>
            </a:r>
          </a:p>
          <a:p>
            <a:pPr algn="just"/>
            <a:r>
              <a:rPr lang="lt-LT" dirty="0" err="1" smtClean="0"/>
              <a:t>Aspergerio</a:t>
            </a:r>
            <a:r>
              <a:rPr lang="lt-LT" dirty="0" smtClean="0"/>
              <a:t> sindromu sergantiems vaikams būdingi sunkumai užmezgant socialinius ryšius, stereotipinis, savitas elgesys, tačiau kalbos ir pažintinių funkcijų raidos sutrikimai gali nepasireikšti ar priešingai, aplenkti to paties amžiaus vaikų gebėjimus.</a:t>
            </a:r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err="1" smtClean="0"/>
              <a:t>Autizmo</a:t>
            </a:r>
            <a:r>
              <a:rPr lang="lt-LT" dirty="0" smtClean="0"/>
              <a:t> spektro sutrikimams priskiriami: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i="1" dirty="0" smtClean="0"/>
              <a:t> </a:t>
            </a:r>
            <a:r>
              <a:rPr lang="en-US" i="1" dirty="0" smtClean="0"/>
              <a:t>        </a:t>
            </a:r>
            <a:r>
              <a:rPr lang="lt-LT" i="1" dirty="0" err="1" smtClean="0"/>
              <a:t>Autizmo</a:t>
            </a:r>
            <a:r>
              <a:rPr lang="lt-LT" i="1" dirty="0" smtClean="0"/>
              <a:t> paplitimas</a:t>
            </a:r>
            <a:endParaRPr lang="lt-LT" dirty="0"/>
          </a:p>
        </p:txBody>
      </p:sp>
      <p:pic>
        <p:nvPicPr>
          <p:cNvPr id="1026" name="Picture 2" descr="C:\Users\User\Desktop\8dca5bcf040ef8c630ac381310b40ba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373" y="1628800"/>
            <a:ext cx="5610899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„</a:t>
            </a:r>
            <a:r>
              <a:rPr lang="lt-LT" sz="2400" dirty="0" smtClean="0"/>
              <a:t>Lengva“ </a:t>
            </a:r>
            <a:r>
              <a:rPr lang="lt-LT" sz="2400" dirty="0" err="1" smtClean="0"/>
              <a:t>autizmo</a:t>
            </a:r>
            <a:r>
              <a:rPr lang="lt-LT" sz="2400" dirty="0" smtClean="0"/>
              <a:t> forma </a:t>
            </a:r>
          </a:p>
          <a:p>
            <a:r>
              <a:rPr lang="lt-LT" sz="2400" dirty="0" smtClean="0"/>
              <a:t>Vidutinis/aukštas intelektas </a:t>
            </a:r>
          </a:p>
          <a:p>
            <a:r>
              <a:rPr lang="lt-LT" sz="2400" dirty="0" smtClean="0"/>
              <a:t>Tipiška kalbos raida, tačiau sunkumai suprantant perkeltinę prasmę </a:t>
            </a:r>
          </a:p>
          <a:p>
            <a:r>
              <a:rPr lang="lt-LT" sz="2400" dirty="0" smtClean="0"/>
              <a:t>Socialinio </a:t>
            </a:r>
            <a:r>
              <a:rPr lang="lt-LT" sz="2400" dirty="0" err="1" smtClean="0"/>
              <a:t>bedravimo</a:t>
            </a:r>
            <a:r>
              <a:rPr lang="lt-LT" sz="2400" dirty="0" smtClean="0"/>
              <a:t> sutrikimas </a:t>
            </a:r>
          </a:p>
          <a:p>
            <a:r>
              <a:rPr lang="lt-LT" sz="2400" dirty="0" smtClean="0"/>
              <a:t>Riboti pomėgiai </a:t>
            </a:r>
          </a:p>
          <a:p>
            <a:r>
              <a:rPr lang="lt-LT" sz="2400" dirty="0" smtClean="0"/>
              <a:t>Sunkumai motorikos ir judesio srityje </a:t>
            </a:r>
          </a:p>
          <a:p>
            <a:r>
              <a:rPr lang="lt-LT" sz="2400" dirty="0" smtClean="0"/>
              <a:t>Sensoriniai jautrumai </a:t>
            </a:r>
            <a:endParaRPr lang="en-US" sz="2400" dirty="0" smtClean="0"/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lt-LT" dirty="0" err="1" smtClean="0"/>
              <a:t>Aspergerio</a:t>
            </a:r>
            <a:r>
              <a:rPr lang="lt-LT" dirty="0" smtClean="0"/>
              <a:t> sindromas </a:t>
            </a:r>
            <a:endParaRPr lang="lt-L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t-LT" sz="3200" dirty="0" smtClean="0"/>
              <a:t>Atmintis</a:t>
            </a:r>
          </a:p>
          <a:p>
            <a:pPr lvl="2"/>
            <a:r>
              <a:rPr lang="lt-LT" sz="2400" dirty="0" smtClean="0"/>
              <a:t>Tam, kas domina </a:t>
            </a:r>
          </a:p>
          <a:p>
            <a:pPr lvl="2"/>
            <a:r>
              <a:rPr lang="lt-LT" sz="2400" dirty="0" smtClean="0"/>
              <a:t>Patirčiai susijusiai su emociniu poveikiu </a:t>
            </a:r>
          </a:p>
          <a:p>
            <a:pPr lvl="1"/>
            <a:r>
              <a:rPr lang="lt-LT" sz="3200" dirty="0" smtClean="0"/>
              <a:t>Fiziškai aktyvūs ir praktiški </a:t>
            </a:r>
          </a:p>
          <a:p>
            <a:pPr lvl="1"/>
            <a:r>
              <a:rPr lang="lt-LT" sz="3200" dirty="0" smtClean="0"/>
              <a:t>Energija </a:t>
            </a:r>
          </a:p>
          <a:p>
            <a:pPr lvl="1"/>
            <a:r>
              <a:rPr lang="lt-LT" sz="3200" dirty="0" smtClean="0"/>
              <a:t>Logiškas mąstymas </a:t>
            </a:r>
          </a:p>
          <a:p>
            <a:pPr lvl="1"/>
            <a:r>
              <a:rPr lang="lt-LT" sz="3200" dirty="0" smtClean="0"/>
              <a:t>Vizualiniai gebėjimai </a:t>
            </a:r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4400" dirty="0" smtClean="0"/>
              <a:t>Stiprioji </a:t>
            </a:r>
            <a:r>
              <a:rPr lang="lt-LT" sz="4400" dirty="0" err="1" smtClean="0"/>
              <a:t>autizmo</a:t>
            </a:r>
            <a:r>
              <a:rPr lang="lt-LT" sz="4400" dirty="0" smtClean="0"/>
              <a:t> spektro sutrikimo pusė</a:t>
            </a:r>
            <a:endParaRPr lang="lt-LT" dirty="0"/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 rotWithShape="1">
          <a:blip r:embed="rId2" cstate="print"/>
          <a:srcRect l="55831" t="32319" r="6948" b="14357"/>
          <a:stretch/>
        </p:blipFill>
        <p:spPr>
          <a:xfrm>
            <a:off x="5543600" y="4457732"/>
            <a:ext cx="3600400" cy="24002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400" b="1" dirty="0" smtClean="0"/>
              <a:t>ABA</a:t>
            </a:r>
            <a:r>
              <a:rPr lang="lt-LT" sz="2400" dirty="0" smtClean="0"/>
              <a:t> (angl. </a:t>
            </a:r>
            <a:r>
              <a:rPr lang="lt-LT" sz="2400" dirty="0" err="1" smtClean="0"/>
              <a:t>Applied</a:t>
            </a:r>
            <a:r>
              <a:rPr lang="lt-LT" sz="2400" dirty="0" smtClean="0"/>
              <a:t> </a:t>
            </a:r>
            <a:r>
              <a:rPr lang="lt-LT" sz="2400" dirty="0" err="1" smtClean="0"/>
              <a:t>Behavior</a:t>
            </a:r>
            <a:r>
              <a:rPr lang="lt-LT" sz="2400" dirty="0" smtClean="0"/>
              <a:t> </a:t>
            </a:r>
            <a:r>
              <a:rPr lang="lt-LT" sz="2400" dirty="0" err="1" smtClean="0"/>
              <a:t>Analysis</a:t>
            </a:r>
            <a:r>
              <a:rPr lang="lt-LT" sz="2400" dirty="0" smtClean="0"/>
              <a:t>)</a:t>
            </a:r>
          </a:p>
          <a:p>
            <a:endParaRPr lang="lt-LT" sz="2400" dirty="0" smtClean="0"/>
          </a:p>
          <a:p>
            <a:r>
              <a:rPr lang="lt-LT" sz="2400" b="1" dirty="0" smtClean="0"/>
              <a:t>Taikomoji elgesio analizė </a:t>
            </a:r>
            <a:r>
              <a:rPr lang="lt-LT" sz="2400" dirty="0" smtClean="0"/>
              <a:t>– tai mokslas, nagrinėjantis žmogaus elgesį ir mokymosi principus. </a:t>
            </a:r>
          </a:p>
          <a:p>
            <a:endParaRPr lang="lt-LT" sz="2400" dirty="0" smtClean="0"/>
          </a:p>
          <a:p>
            <a:r>
              <a:rPr lang="lt-LT" sz="2400" dirty="0" smtClean="0"/>
              <a:t>ABA pagrįsti mokymo metodai ir intervencijos yra </a:t>
            </a:r>
            <a:r>
              <a:rPr lang="lt-LT" sz="2400" b="1" dirty="0" smtClean="0"/>
              <a:t>efektyviausi</a:t>
            </a:r>
            <a:r>
              <a:rPr lang="lt-LT" sz="2400" dirty="0" smtClean="0"/>
              <a:t> teikiant pagalbą žmonėms su ASS</a:t>
            </a:r>
          </a:p>
          <a:p>
            <a:endParaRPr lang="lt-LT" sz="2400" dirty="0" smtClean="0"/>
          </a:p>
          <a:p>
            <a:r>
              <a:rPr lang="lt-LT" sz="2400" dirty="0" smtClean="0"/>
              <a:t>Daugiau nei </a:t>
            </a:r>
            <a:r>
              <a:rPr lang="lt-LT" sz="2400" b="1" dirty="0" smtClean="0"/>
              <a:t>40metų t</a:t>
            </a:r>
            <a:r>
              <a:rPr lang="lt-LT" sz="2400" dirty="0" smtClean="0"/>
              <a:t>yrimų </a:t>
            </a:r>
            <a:r>
              <a:rPr lang="lt-LT" sz="2400" dirty="0" err="1" smtClean="0"/>
              <a:t>autizmo</a:t>
            </a:r>
            <a:r>
              <a:rPr lang="lt-LT" sz="2400" dirty="0" smtClean="0"/>
              <a:t> srityje </a:t>
            </a:r>
            <a:endParaRPr lang="en-US" sz="2400" dirty="0" smtClean="0"/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Taikomoji elgesio analizė </a:t>
            </a:r>
            <a:endParaRPr lang="lt-L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Autizmas bendruomenėje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sz="2800" dirty="0" smtClean="0"/>
              <a:t>Apie ASS ir kitus raidos sutrikimus žinome labai mažai </a:t>
            </a:r>
            <a:endParaRPr lang="lt-LT" sz="2800" dirty="0"/>
          </a:p>
          <a:p>
            <a:r>
              <a:rPr lang="lt-LT" sz="2800" dirty="0" smtClean="0"/>
              <a:t>Dėl kalbos, socializacijos sunkumų ir sensorinių jautrumų dažnai žmonių su ASS dalyvavimas bendruomenės veikloje ribotas</a:t>
            </a:r>
          </a:p>
          <a:p>
            <a:pPr lvl="2"/>
            <a:r>
              <a:rPr lang="lt-LT" sz="2200" dirty="0" smtClean="0"/>
              <a:t>Parduotuvės, kavinės, viešasis transportas, renginiai, bibliotekos, muziejai, sporto įstaigos, ir kt. </a:t>
            </a:r>
          </a:p>
          <a:p>
            <a:r>
              <a:rPr lang="lt-LT" sz="2800" dirty="0" smtClean="0"/>
              <a:t>Vyrauja požiūris „negalime patenkinti jų poreikių“ </a:t>
            </a:r>
          </a:p>
          <a:p>
            <a:r>
              <a:rPr lang="lt-LT" sz="2800" dirty="0" smtClean="0"/>
              <a:t>Žmogus gali prisitaikyti prie aplinkos, kuri jam leidžia prisitaikyti – abipusis lankstumas </a:t>
            </a:r>
          </a:p>
          <a:p>
            <a:endParaRPr lang="lt-LT" dirty="0"/>
          </a:p>
          <a:p>
            <a:endParaRPr lang="lt-LT" dirty="0" smtClean="0"/>
          </a:p>
          <a:p>
            <a:endParaRPr lang="lt-LT" dirty="0" smtClean="0"/>
          </a:p>
          <a:p>
            <a:pPr lvl="1"/>
            <a:endParaRPr lang="lt-L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02A8-BE1C-457E-B3B6-5F39E12974DE}" type="slidenum">
              <a:rPr lang="lt-LT" smtClean="0"/>
              <a:pPr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792238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kursas">
  <a:themeElements>
    <a:clrScheme name="Konkursa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onkursa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onkurs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</TotalTime>
  <Words>538</Words>
  <Application>Microsoft Office PowerPoint</Application>
  <PresentationFormat>Demonstracija ekrane (4:3)</PresentationFormat>
  <Paragraphs>98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19" baseType="lpstr">
      <vt:lpstr>Konkursas</vt:lpstr>
      <vt:lpstr>Vaikų autizmas:atpažinimas ir pagalbos metodai</vt:lpstr>
      <vt:lpstr> Autizmo spektro sutrikimas </vt:lpstr>
      <vt:lpstr>Skaidrė 3</vt:lpstr>
      <vt:lpstr>Autizmo spektro sutrikimams priskiriami:</vt:lpstr>
      <vt:lpstr>         Autizmo paplitimas</vt:lpstr>
      <vt:lpstr>         Aspergerio sindromas </vt:lpstr>
      <vt:lpstr>Stiprioji autizmo spektro sutrikimo pusė</vt:lpstr>
      <vt:lpstr>Taikomoji elgesio analizė </vt:lpstr>
      <vt:lpstr>Autizmas bendruomenėje </vt:lpstr>
      <vt:lpstr>Informacijos pateikimas </vt:lpstr>
      <vt:lpstr>Edukacinių veiklų pavyzdžiai </vt:lpstr>
      <vt:lpstr>Patyriminė veikla</vt:lpstr>
      <vt:lpstr>Patyriminė veikla </vt:lpstr>
      <vt:lpstr>Pagalbos autizmu sergantiems vaikams metodai </vt:lpstr>
      <vt:lpstr>Neretai taikomos delfinų, arklių, muzikos, žaidimo, dailės terapijos.</vt:lpstr>
      <vt:lpstr> </vt:lpstr>
      <vt:lpstr>Skaidrė 17</vt:lpstr>
      <vt:lpstr>Pabaigai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Vaikų autizmas:atpažinimas ir pagalbos metodai</dc:title>
  <dc:creator>User</dc:creator>
  <cp:lastModifiedBy>User</cp:lastModifiedBy>
  <cp:revision>4</cp:revision>
  <dcterms:created xsi:type="dcterms:W3CDTF">2017-10-25T08:41:36Z</dcterms:created>
  <dcterms:modified xsi:type="dcterms:W3CDTF">2018-02-28T12:19:09Z</dcterms:modified>
</cp:coreProperties>
</file>