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63" r:id="rId6"/>
    <p:sldId id="265" r:id="rId7"/>
    <p:sldId id="267" r:id="rId8"/>
    <p:sldId id="269" r:id="rId9"/>
    <p:sldId id="271" r:id="rId10"/>
    <p:sldId id="273" r:id="rId11"/>
    <p:sldId id="275" r:id="rId12"/>
    <p:sldId id="277" r:id="rId13"/>
    <p:sldId id="279" r:id="rId14"/>
    <p:sldId id="282" r:id="rId15"/>
    <p:sldId id="284" r:id="rId16"/>
    <p:sldId id="281" r:id="rId17"/>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10" name="Statusis trikampis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Antraštė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lt-LT" smtClean="0"/>
              <a:t>Spustelėkite, jei norite keisite ruoš. pav. stilių</a:t>
            </a:r>
            <a:endParaRPr kumimoji="0" lang="en-US"/>
          </a:p>
        </p:txBody>
      </p:sp>
      <p:sp>
        <p:nvSpPr>
          <p:cNvPr id="17" name="Paantraštė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lt-LT" smtClean="0"/>
              <a:t>Spustelėkite ruošinio paantraštės stiliui keisti</a:t>
            </a:r>
            <a:endParaRPr kumimoji="0" lang="en-US"/>
          </a:p>
        </p:txBody>
      </p:sp>
      <p:grpSp>
        <p:nvGrpSpPr>
          <p:cNvPr id="2" name="Grupė 1"/>
          <p:cNvGrpSpPr/>
          <p:nvPr/>
        </p:nvGrpSpPr>
        <p:grpSpPr>
          <a:xfrm>
            <a:off x="-3765" y="4953000"/>
            <a:ext cx="9147765" cy="1912088"/>
            <a:chOff x="-3765" y="4832896"/>
            <a:chExt cx="9147765" cy="2032192"/>
          </a:xfrm>
        </p:grpSpPr>
        <p:sp>
          <p:nvSpPr>
            <p:cNvPr id="7" name="Laisva form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Laisva form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Laisva form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Tiesioji jungtis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os vietos rezervavimo ženklas 29"/>
          <p:cNvSpPr>
            <a:spLocks noGrp="1"/>
          </p:cNvSpPr>
          <p:nvPr>
            <p:ph type="dt" sz="half" idx="10"/>
          </p:nvPr>
        </p:nvSpPr>
        <p:spPr/>
        <p:txBody>
          <a:bodyPr/>
          <a:lstStyle>
            <a:lvl1pPr>
              <a:defRPr>
                <a:solidFill>
                  <a:srgbClr val="FFFFFF"/>
                </a:solidFill>
              </a:defRPr>
            </a:lvl1pPr>
            <a:extLst/>
          </a:lstStyle>
          <a:p>
            <a:fld id="{55A56098-9523-4160-8B16-523D759A996F}" type="datetimeFigureOut">
              <a:rPr lang="lt-LT" smtClean="0"/>
              <a:t>2021-10-01</a:t>
            </a:fld>
            <a:endParaRPr lang="lt-LT"/>
          </a:p>
        </p:txBody>
      </p:sp>
      <p:sp>
        <p:nvSpPr>
          <p:cNvPr id="19" name="Poraštės vietos rezervavimo ženklas 18"/>
          <p:cNvSpPr>
            <a:spLocks noGrp="1"/>
          </p:cNvSpPr>
          <p:nvPr>
            <p:ph type="ftr" sz="quarter" idx="11"/>
          </p:nvPr>
        </p:nvSpPr>
        <p:spPr/>
        <p:txBody>
          <a:bodyPr/>
          <a:lstStyle>
            <a:lvl1pPr>
              <a:defRPr>
                <a:solidFill>
                  <a:schemeClr val="accent1">
                    <a:tint val="20000"/>
                  </a:schemeClr>
                </a:solidFill>
              </a:defRPr>
            </a:lvl1pPr>
            <a:extLst/>
          </a:lstStyle>
          <a:p>
            <a:endParaRPr lang="lt-LT"/>
          </a:p>
        </p:txBody>
      </p:sp>
      <p:sp>
        <p:nvSpPr>
          <p:cNvPr id="27" name="Skaidrės numerio vietos rezervavimo ženklas 26"/>
          <p:cNvSpPr>
            <a:spLocks noGrp="1"/>
          </p:cNvSpPr>
          <p:nvPr>
            <p:ph type="sldNum" sz="quarter" idx="12"/>
          </p:nvPr>
        </p:nvSpPr>
        <p:spPr/>
        <p:txBody>
          <a:bodyPr/>
          <a:lstStyle>
            <a:lvl1pPr>
              <a:defRPr>
                <a:solidFill>
                  <a:srgbClr val="FFFFFF"/>
                </a:solidFill>
              </a:defRPr>
            </a:lvl1pPr>
            <a:extLst/>
          </a:lstStyle>
          <a:p>
            <a:fld id="{5D4B7434-46AB-4F1B-8CED-C861771E75BC}" type="slidenum">
              <a:rPr lang="lt-LT" smtClean="0"/>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extLst/>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a:xfrm>
            <a:off x="457200" y="1481329"/>
            <a:ext cx="8229600" cy="4386071"/>
          </a:xfrm>
        </p:spPr>
        <p:txBody>
          <a:bodyPr vert="eaVert"/>
          <a:lstStyle>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55A56098-9523-4160-8B16-523D759A996F}" type="datetimeFigureOut">
              <a:rPr lang="lt-LT" smtClean="0"/>
              <a:t>2021-10-01</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5D4B7434-46AB-4F1B-8CED-C861771E75BC}" type="slidenum">
              <a:rPr lang="lt-LT" smtClean="0"/>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844013" y="274640"/>
            <a:ext cx="1777470" cy="5592761"/>
          </a:xfrm>
        </p:spPr>
        <p:txBody>
          <a:bodyPr vert="eaVert"/>
          <a:lstStyle>
            <a:extLst/>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a:xfrm>
            <a:off x="457200" y="274641"/>
            <a:ext cx="6324600" cy="5592760"/>
          </a:xfrm>
        </p:spPr>
        <p:txBody>
          <a:bodyPr vert="eaVert"/>
          <a:lstStyle>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55A56098-9523-4160-8B16-523D759A996F}" type="datetimeFigureOut">
              <a:rPr lang="lt-LT" smtClean="0"/>
              <a:t>2021-10-01</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5D4B7434-46AB-4F1B-8CED-C861771E75BC}" type="slidenum">
              <a:rPr lang="lt-LT" smtClean="0"/>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55A56098-9523-4160-8B16-523D759A996F}" type="datetimeFigureOut">
              <a:rPr lang="lt-LT" smtClean="0"/>
              <a:t>2021-10-01</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5D4B7434-46AB-4F1B-8CED-C861771E75BC}" type="slidenum">
              <a:rPr lang="lt-LT" smtClean="0"/>
              <a:t>‹#›</a:t>
            </a:fld>
            <a:endParaRPr lang="lt-LT"/>
          </a:p>
        </p:txBody>
      </p:sp>
      <p:sp>
        <p:nvSpPr>
          <p:cNvPr id="7" name="Antraštė 6"/>
          <p:cNvSpPr>
            <a:spLocks noGrp="1"/>
          </p:cNvSpPr>
          <p:nvPr>
            <p:ph type="title"/>
          </p:nvPr>
        </p:nvSpPr>
        <p:spPr/>
        <p:txBody>
          <a:bodyPr rtlCol="0"/>
          <a:lstStyle>
            <a:extLst/>
          </a:lstStyle>
          <a:p>
            <a:r>
              <a:rPr kumimoji="0" lang="lt-LT" smtClean="0"/>
              <a:t>Spustelėkite, jei norite keisite ruoš. pav. stilių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bg>
      <p:bgRef idx="1002">
        <a:schemeClr val="bg1"/>
      </p:bgRef>
    </p:bg>
    <p:spTree>
      <p:nvGrpSpPr>
        <p:cNvPr id="1" name=""/>
        <p:cNvGrpSpPr/>
        <p:nvPr/>
      </p:nvGrpSpPr>
      <p:grpSpPr>
        <a:xfrm>
          <a:off x="0" y="0"/>
          <a:ext cx="0" cy="0"/>
          <a:chOff x="0" y="0"/>
          <a:chExt cx="0" cy="0"/>
        </a:xfrm>
      </p:grpSpPr>
      <p:sp>
        <p:nvSpPr>
          <p:cNvPr id="2" name="Antraštė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lt-LT" smtClean="0"/>
              <a:t>Spustelėkite, jei norite keisite ruoš. pav. stilių</a:t>
            </a:r>
            <a:endParaRPr kumimoji="0" lang="en-US"/>
          </a:p>
        </p:txBody>
      </p:sp>
      <p:sp>
        <p:nvSpPr>
          <p:cNvPr id="3" name="Teksto vietos rezervavimo ženklas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lt-LT" smtClean="0"/>
              <a:t>Spustelėkite ruošinio teksto stiliams keisti</a:t>
            </a:r>
          </a:p>
        </p:txBody>
      </p:sp>
      <p:sp>
        <p:nvSpPr>
          <p:cNvPr id="4" name="Datos vietos rezervavimo ženklas 3"/>
          <p:cNvSpPr>
            <a:spLocks noGrp="1"/>
          </p:cNvSpPr>
          <p:nvPr>
            <p:ph type="dt" sz="half" idx="10"/>
          </p:nvPr>
        </p:nvSpPr>
        <p:spPr/>
        <p:txBody>
          <a:bodyPr/>
          <a:lstStyle>
            <a:extLst/>
          </a:lstStyle>
          <a:p>
            <a:fld id="{55A56098-9523-4160-8B16-523D759A996F}" type="datetimeFigureOut">
              <a:rPr lang="lt-LT" smtClean="0"/>
              <a:t>2021-10-01</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5D4B7434-46AB-4F1B-8CED-C861771E75BC}" type="slidenum">
              <a:rPr lang="lt-LT" smtClean="0"/>
              <a:t>‹#›</a:t>
            </a:fld>
            <a:endParaRPr lang="lt-LT"/>
          </a:p>
        </p:txBody>
      </p:sp>
      <p:sp>
        <p:nvSpPr>
          <p:cNvPr id="7" name="Ševronas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Ševronas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bg>
      <p:bgRef idx="1002">
        <a:schemeClr val="bg1"/>
      </p:bgRef>
    </p:bg>
    <p:spTree>
      <p:nvGrpSpPr>
        <p:cNvPr id="1" name=""/>
        <p:cNvGrpSpPr/>
        <p:nvPr/>
      </p:nvGrpSpPr>
      <p:grpSpPr>
        <a:xfrm>
          <a:off x="0" y="0"/>
          <a:ext cx="0" cy="0"/>
          <a:chOff x="0" y="0"/>
          <a:chExt cx="0" cy="0"/>
        </a:xfrm>
      </p:grpSpPr>
      <p:sp>
        <p:nvSpPr>
          <p:cNvPr id="3" name="Turinio vietos rezervavimo ženklas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Turinio vietos rezervavimo ženklas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extLst/>
          </a:lstStyle>
          <a:p>
            <a:fld id="{55A56098-9523-4160-8B16-523D759A996F}" type="datetimeFigureOut">
              <a:rPr lang="lt-LT" smtClean="0"/>
              <a:t>2021-10-01</a:t>
            </a:fld>
            <a:endParaRPr lang="lt-LT"/>
          </a:p>
        </p:txBody>
      </p:sp>
      <p:sp>
        <p:nvSpPr>
          <p:cNvPr id="6" name="Poraštės vietos rezervavimo ženklas 5"/>
          <p:cNvSpPr>
            <a:spLocks noGrp="1"/>
          </p:cNvSpPr>
          <p:nvPr>
            <p:ph type="ftr" sz="quarter" idx="11"/>
          </p:nvPr>
        </p:nvSpPr>
        <p:spPr/>
        <p:txBody>
          <a:bodyPr/>
          <a:lstStyle>
            <a:extLst/>
          </a:lstStyle>
          <a:p>
            <a:endParaRPr lang="lt-LT"/>
          </a:p>
        </p:txBody>
      </p:sp>
      <p:sp>
        <p:nvSpPr>
          <p:cNvPr id="7" name="Skaidrės numerio vietos rezervavimo ženklas 6"/>
          <p:cNvSpPr>
            <a:spLocks noGrp="1"/>
          </p:cNvSpPr>
          <p:nvPr>
            <p:ph type="sldNum" sz="quarter" idx="12"/>
          </p:nvPr>
        </p:nvSpPr>
        <p:spPr/>
        <p:txBody>
          <a:bodyPr/>
          <a:lstStyle>
            <a:extLst/>
          </a:lstStyle>
          <a:p>
            <a:fld id="{5D4B7434-46AB-4F1B-8CED-C861771E75BC}" type="slidenum">
              <a:rPr lang="lt-LT" smtClean="0"/>
              <a:t>‹#›</a:t>
            </a:fld>
            <a:endParaRPr lang="lt-LT"/>
          </a:p>
        </p:txBody>
      </p:sp>
      <p:sp>
        <p:nvSpPr>
          <p:cNvPr id="8" name="Antraštė 7"/>
          <p:cNvSpPr>
            <a:spLocks noGrp="1"/>
          </p:cNvSpPr>
          <p:nvPr>
            <p:ph type="title"/>
          </p:nvPr>
        </p:nvSpPr>
        <p:spPr/>
        <p:txBody>
          <a:bodyPr rtlCol="0"/>
          <a:lstStyle>
            <a:extLst/>
          </a:lstStyle>
          <a:p>
            <a:r>
              <a:rPr kumimoji="0" lang="lt-LT" smtClean="0"/>
              <a:t>Spustelėkite, jei norite keisite ruoš. pav. stilių</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Lyginimas">
    <p:bg>
      <p:bgRef idx="1003">
        <a:schemeClr val="bg1"/>
      </p:bgRef>
    </p:bg>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8229600" cy="1143000"/>
          </a:xfrm>
        </p:spPr>
        <p:txBody>
          <a:bodyPr anchor="ctr"/>
          <a:lstStyle>
            <a:lvl1pPr>
              <a:defRPr/>
            </a:lvl1pPr>
            <a:extLst/>
          </a:lstStyle>
          <a:p>
            <a:r>
              <a:rPr kumimoji="0" lang="lt-LT" smtClean="0"/>
              <a:t>Spustelėkite, jei norite keisite ruoš. pav. stilių</a:t>
            </a:r>
            <a:endParaRPr kumimoji="0" lang="en-US"/>
          </a:p>
        </p:txBody>
      </p:sp>
      <p:sp>
        <p:nvSpPr>
          <p:cNvPr id="3" name="Teksto vietos rezervavimo ženklas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lt-LT" smtClean="0"/>
              <a:t>Spustelėkite ruošinio teksto stiliams keisti</a:t>
            </a:r>
          </a:p>
        </p:txBody>
      </p:sp>
      <p:sp>
        <p:nvSpPr>
          <p:cNvPr id="4" name="Teksto vietos rezervavimo ženklas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lt-LT" smtClean="0"/>
              <a:t>Spustelėkite ruošinio teksto stiliams keisti</a:t>
            </a:r>
          </a:p>
        </p:txBody>
      </p:sp>
      <p:sp>
        <p:nvSpPr>
          <p:cNvPr id="5" name="Turinio vietos rezervavimo ženklas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6" name="Turinio vietos rezervavimo ženklas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7" name="Datos vietos rezervavimo ženklas 6"/>
          <p:cNvSpPr>
            <a:spLocks noGrp="1"/>
          </p:cNvSpPr>
          <p:nvPr>
            <p:ph type="dt" sz="half" idx="10"/>
          </p:nvPr>
        </p:nvSpPr>
        <p:spPr/>
        <p:txBody>
          <a:bodyPr/>
          <a:lstStyle>
            <a:extLst/>
          </a:lstStyle>
          <a:p>
            <a:fld id="{55A56098-9523-4160-8B16-523D759A996F}" type="datetimeFigureOut">
              <a:rPr lang="lt-LT" smtClean="0"/>
              <a:t>2021-10-01</a:t>
            </a:fld>
            <a:endParaRPr lang="lt-LT"/>
          </a:p>
        </p:txBody>
      </p:sp>
      <p:sp>
        <p:nvSpPr>
          <p:cNvPr id="8" name="Poraštės vietos rezervavimo ženklas 7"/>
          <p:cNvSpPr>
            <a:spLocks noGrp="1"/>
          </p:cNvSpPr>
          <p:nvPr>
            <p:ph type="ftr" sz="quarter" idx="11"/>
          </p:nvPr>
        </p:nvSpPr>
        <p:spPr/>
        <p:txBody>
          <a:bodyPr/>
          <a:lstStyle>
            <a:extLst/>
          </a:lstStyle>
          <a:p>
            <a:endParaRPr lang="lt-LT"/>
          </a:p>
        </p:txBody>
      </p:sp>
      <p:sp>
        <p:nvSpPr>
          <p:cNvPr id="9" name="Skaidrės numerio vietos rezervavimo ženklas 8"/>
          <p:cNvSpPr>
            <a:spLocks noGrp="1"/>
          </p:cNvSpPr>
          <p:nvPr>
            <p:ph type="sldNum" sz="quarter" idx="12"/>
          </p:nvPr>
        </p:nvSpPr>
        <p:spPr/>
        <p:txBody>
          <a:bodyPr/>
          <a:lstStyle>
            <a:extLst/>
          </a:lstStyle>
          <a:p>
            <a:fld id="{5D4B7434-46AB-4F1B-8CED-C861771E75BC}" type="slidenum">
              <a:rPr lang="lt-LT" smtClean="0"/>
              <a:t>‹#›</a:t>
            </a:fld>
            <a:endParaRPr lang="lt-L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bg>
      <p:bgRef idx="1002">
        <a:schemeClr val="bg1"/>
      </p:bgRef>
    </p:bg>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extLst/>
          </a:lstStyle>
          <a:p>
            <a:fld id="{55A56098-9523-4160-8B16-523D759A996F}" type="datetimeFigureOut">
              <a:rPr lang="lt-LT" smtClean="0"/>
              <a:t>2021-10-01</a:t>
            </a:fld>
            <a:endParaRPr lang="lt-LT"/>
          </a:p>
        </p:txBody>
      </p:sp>
      <p:sp>
        <p:nvSpPr>
          <p:cNvPr id="4" name="Poraštės vietos rezervavimo ženklas 3"/>
          <p:cNvSpPr>
            <a:spLocks noGrp="1"/>
          </p:cNvSpPr>
          <p:nvPr>
            <p:ph type="ftr" sz="quarter" idx="11"/>
          </p:nvPr>
        </p:nvSpPr>
        <p:spPr/>
        <p:txBody>
          <a:bodyPr/>
          <a:lstStyle>
            <a:extLst/>
          </a:lstStyle>
          <a:p>
            <a:endParaRPr lang="lt-LT"/>
          </a:p>
        </p:txBody>
      </p:sp>
      <p:sp>
        <p:nvSpPr>
          <p:cNvPr id="5" name="Skaidrės numerio vietos rezervavimo ženklas 4"/>
          <p:cNvSpPr>
            <a:spLocks noGrp="1"/>
          </p:cNvSpPr>
          <p:nvPr>
            <p:ph type="sldNum" sz="quarter" idx="12"/>
          </p:nvPr>
        </p:nvSpPr>
        <p:spPr/>
        <p:txBody>
          <a:bodyPr/>
          <a:lstStyle>
            <a:extLst/>
          </a:lstStyle>
          <a:p>
            <a:fld id="{5D4B7434-46AB-4F1B-8CED-C861771E75BC}" type="slidenum">
              <a:rPr lang="lt-LT" smtClean="0"/>
              <a:t>‹#›</a:t>
            </a:fld>
            <a:endParaRPr lang="lt-LT"/>
          </a:p>
        </p:txBody>
      </p:sp>
      <p:sp>
        <p:nvSpPr>
          <p:cNvPr id="6" name="Antraštė 5"/>
          <p:cNvSpPr>
            <a:spLocks noGrp="1"/>
          </p:cNvSpPr>
          <p:nvPr>
            <p:ph type="title"/>
          </p:nvPr>
        </p:nvSpPr>
        <p:spPr/>
        <p:txBody>
          <a:bodyPr rtlCol="0"/>
          <a:lstStyle>
            <a:extLst/>
          </a:lstStyle>
          <a:p>
            <a:r>
              <a:rPr kumimoji="0" lang="lt-LT" smtClean="0"/>
              <a:t>Spustelėkite, jei norite keisite ruoš. pav. stilių</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extLst/>
          </a:lstStyle>
          <a:p>
            <a:fld id="{55A56098-9523-4160-8B16-523D759A996F}" type="datetimeFigureOut">
              <a:rPr lang="lt-LT" smtClean="0"/>
              <a:t>2021-10-01</a:t>
            </a:fld>
            <a:endParaRPr lang="lt-LT"/>
          </a:p>
        </p:txBody>
      </p:sp>
      <p:sp>
        <p:nvSpPr>
          <p:cNvPr id="3" name="Poraštės vietos rezervavimo ženklas 2"/>
          <p:cNvSpPr>
            <a:spLocks noGrp="1"/>
          </p:cNvSpPr>
          <p:nvPr>
            <p:ph type="ftr" sz="quarter" idx="11"/>
          </p:nvPr>
        </p:nvSpPr>
        <p:spPr/>
        <p:txBody>
          <a:bodyPr/>
          <a:lstStyle>
            <a:extLst/>
          </a:lstStyle>
          <a:p>
            <a:endParaRPr lang="lt-LT"/>
          </a:p>
        </p:txBody>
      </p:sp>
      <p:sp>
        <p:nvSpPr>
          <p:cNvPr id="4" name="Skaidrės numerio vietos rezervavimo ženklas 3"/>
          <p:cNvSpPr>
            <a:spLocks noGrp="1"/>
          </p:cNvSpPr>
          <p:nvPr>
            <p:ph type="sldNum" sz="quarter" idx="12"/>
          </p:nvPr>
        </p:nvSpPr>
        <p:spPr/>
        <p:txBody>
          <a:bodyPr/>
          <a:lstStyle>
            <a:extLst/>
          </a:lstStyle>
          <a:p>
            <a:fld id="{5D4B7434-46AB-4F1B-8CED-C861771E75BC}" type="slidenum">
              <a:rPr lang="lt-LT" smtClean="0"/>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bg>
      <p:bgRef idx="1003">
        <a:schemeClr val="bg1"/>
      </p:bgRef>
    </p:bg>
    <p:spTree>
      <p:nvGrpSpPr>
        <p:cNvPr id="1" name=""/>
        <p:cNvGrpSpPr/>
        <p:nvPr/>
      </p:nvGrpSpPr>
      <p:grpSpPr>
        <a:xfrm>
          <a:off x="0" y="0"/>
          <a:ext cx="0" cy="0"/>
          <a:chOff x="0" y="0"/>
          <a:chExt cx="0" cy="0"/>
        </a:xfrm>
      </p:grpSpPr>
      <p:sp>
        <p:nvSpPr>
          <p:cNvPr id="2" name="Antraštė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lt-LT" smtClean="0"/>
              <a:t>Spustelėkite, jei norite keisite ruoš. pav. stilių</a:t>
            </a:r>
            <a:endParaRPr kumimoji="0" lang="en-US"/>
          </a:p>
        </p:txBody>
      </p:sp>
      <p:sp>
        <p:nvSpPr>
          <p:cNvPr id="3" name="Teksto vietos rezervavimo ženklas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lt-LT" smtClean="0"/>
              <a:t>Spustelėkite ruošinio teksto stiliams keisti</a:t>
            </a:r>
          </a:p>
        </p:txBody>
      </p:sp>
      <p:sp>
        <p:nvSpPr>
          <p:cNvPr id="4" name="Turinio vietos rezervavimo ženklas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a:xfrm>
            <a:off x="6727032" y="6407944"/>
            <a:ext cx="1920240" cy="365760"/>
          </a:xfrm>
        </p:spPr>
        <p:txBody>
          <a:bodyPr/>
          <a:lstStyle>
            <a:extLst/>
          </a:lstStyle>
          <a:p>
            <a:fld id="{55A56098-9523-4160-8B16-523D759A996F}" type="datetimeFigureOut">
              <a:rPr lang="lt-LT" smtClean="0"/>
              <a:t>2021-10-01</a:t>
            </a:fld>
            <a:endParaRPr lang="lt-LT"/>
          </a:p>
        </p:txBody>
      </p:sp>
      <p:sp>
        <p:nvSpPr>
          <p:cNvPr id="6" name="Poraštės vietos rezervavimo ženklas 5"/>
          <p:cNvSpPr>
            <a:spLocks noGrp="1"/>
          </p:cNvSpPr>
          <p:nvPr>
            <p:ph type="ftr" sz="quarter" idx="11"/>
          </p:nvPr>
        </p:nvSpPr>
        <p:spPr/>
        <p:txBody>
          <a:bodyPr/>
          <a:lstStyle>
            <a:extLst/>
          </a:lstStyle>
          <a:p>
            <a:endParaRPr lang="lt-LT"/>
          </a:p>
        </p:txBody>
      </p:sp>
      <p:sp>
        <p:nvSpPr>
          <p:cNvPr id="7" name="Skaidrės numerio vietos rezervavimo ženklas 6"/>
          <p:cNvSpPr>
            <a:spLocks noGrp="1"/>
          </p:cNvSpPr>
          <p:nvPr>
            <p:ph type="sldNum" sz="quarter" idx="12"/>
          </p:nvPr>
        </p:nvSpPr>
        <p:spPr/>
        <p:txBody>
          <a:bodyPr/>
          <a:lstStyle>
            <a:extLst/>
          </a:lstStyle>
          <a:p>
            <a:fld id="{5D4B7434-46AB-4F1B-8CED-C861771E75BC}" type="slidenum">
              <a:rPr lang="lt-LT" smtClean="0"/>
              <a:t>‹#›</a:t>
            </a:fld>
            <a:endParaRPr lang="lt-L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bg>
      <p:bgRef idx="1002">
        <a:schemeClr val="bg1"/>
      </p:bgRef>
    </p:bg>
    <p:spTree>
      <p:nvGrpSpPr>
        <p:cNvPr id="1" name=""/>
        <p:cNvGrpSpPr/>
        <p:nvPr/>
      </p:nvGrpSpPr>
      <p:grpSpPr>
        <a:xfrm>
          <a:off x="0" y="0"/>
          <a:ext cx="0" cy="0"/>
          <a:chOff x="0" y="0"/>
          <a:chExt cx="0" cy="0"/>
        </a:xfrm>
      </p:grpSpPr>
      <p:sp>
        <p:nvSpPr>
          <p:cNvPr id="4" name="Teksto vietos rezervavimo ženklas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lt-LT" smtClean="0"/>
              <a:t>Spustelėkite ruošinio teksto stiliams keisti</a:t>
            </a:r>
          </a:p>
        </p:txBody>
      </p:sp>
      <p:sp>
        <p:nvSpPr>
          <p:cNvPr id="3" name="Paveikslėlio vietos rezervavimo ženklas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lt-LT" smtClean="0"/>
              <a:t>Spustelėkite piktogramą, jei norite įtraukti paveikslėlį</a:t>
            </a:r>
            <a:endParaRPr kumimoji="0" lang="en-US" dirty="0"/>
          </a:p>
        </p:txBody>
      </p:sp>
      <p:sp>
        <p:nvSpPr>
          <p:cNvPr id="5" name="Datos vietos rezervavimo ženklas 4"/>
          <p:cNvSpPr>
            <a:spLocks noGrp="1"/>
          </p:cNvSpPr>
          <p:nvPr>
            <p:ph type="dt" sz="half" idx="10"/>
          </p:nvPr>
        </p:nvSpPr>
        <p:spPr/>
        <p:txBody>
          <a:bodyPr/>
          <a:lstStyle>
            <a:lvl1pPr>
              <a:defRPr>
                <a:solidFill>
                  <a:schemeClr val="tx1"/>
                </a:solidFill>
              </a:defRPr>
            </a:lvl1pPr>
            <a:extLst/>
          </a:lstStyle>
          <a:p>
            <a:fld id="{55A56098-9523-4160-8B16-523D759A996F}" type="datetimeFigureOut">
              <a:rPr lang="lt-LT" smtClean="0"/>
              <a:t>2021-10-01</a:t>
            </a:fld>
            <a:endParaRPr lang="lt-LT"/>
          </a:p>
        </p:txBody>
      </p:sp>
      <p:sp>
        <p:nvSpPr>
          <p:cNvPr id="6" name="Poraštės vietos rezervavimo ženklas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lt-LT"/>
          </a:p>
        </p:txBody>
      </p:sp>
      <p:sp>
        <p:nvSpPr>
          <p:cNvPr id="7" name="Skaidrės numerio vietos rezervavimo ženklas 6"/>
          <p:cNvSpPr>
            <a:spLocks noGrp="1"/>
          </p:cNvSpPr>
          <p:nvPr>
            <p:ph type="sldNum" sz="quarter" idx="12"/>
          </p:nvPr>
        </p:nvSpPr>
        <p:spPr/>
        <p:txBody>
          <a:bodyPr/>
          <a:lstStyle>
            <a:lvl1pPr>
              <a:defRPr>
                <a:solidFill>
                  <a:schemeClr val="tx1"/>
                </a:solidFill>
              </a:defRPr>
            </a:lvl1pPr>
            <a:extLst/>
          </a:lstStyle>
          <a:p>
            <a:fld id="{5D4B7434-46AB-4F1B-8CED-C861771E75BC}" type="slidenum">
              <a:rPr lang="lt-LT" smtClean="0"/>
              <a:t>‹#›</a:t>
            </a:fld>
            <a:endParaRPr lang="lt-LT"/>
          </a:p>
        </p:txBody>
      </p:sp>
      <p:sp>
        <p:nvSpPr>
          <p:cNvPr id="2" name="Antraštė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lt-LT" smtClean="0"/>
              <a:t>Spustelėkite, jei norite keisite ruoš. pav. stilių</a:t>
            </a:r>
            <a:endParaRPr kumimoji="0" lang="en-US"/>
          </a:p>
        </p:txBody>
      </p:sp>
      <p:sp>
        <p:nvSpPr>
          <p:cNvPr id="8" name="Laisva form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Laisva form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Statusis trikampis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Tiesioji jungtis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Ševronas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Ševronas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Laisva form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Laisva form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Statusis trikampis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Tiesioji jungtis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Pavadinimo vietos rezervavimo ženklas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lt-LT" smtClean="0"/>
              <a:t>Spustelėkite, jei norite keisite ruoš. pav. stilių</a:t>
            </a:r>
            <a:endParaRPr kumimoji="0" lang="en-US"/>
          </a:p>
        </p:txBody>
      </p:sp>
      <p:sp>
        <p:nvSpPr>
          <p:cNvPr id="30" name="Teksto vietos rezervavimo ženklas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lt-LT" smtClean="0"/>
              <a:t>Spustelėkite ruošinio teksto stiliams keisti</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10" name="Datos vietos rezervavimo ženklas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5A56098-9523-4160-8B16-523D759A996F}" type="datetimeFigureOut">
              <a:rPr lang="lt-LT" smtClean="0"/>
              <a:t>2021-10-01</a:t>
            </a:fld>
            <a:endParaRPr lang="lt-LT"/>
          </a:p>
        </p:txBody>
      </p:sp>
      <p:sp>
        <p:nvSpPr>
          <p:cNvPr id="22" name="Poraštės vietos rezervavimo ženklas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lt-LT"/>
          </a:p>
        </p:txBody>
      </p:sp>
      <p:sp>
        <p:nvSpPr>
          <p:cNvPr id="18" name="Skaidrės numerio vietos rezervavimo ženklas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D4B7434-46AB-4F1B-8CED-C861771E75BC}" type="slidenum">
              <a:rPr lang="lt-LT" smtClean="0"/>
              <a:t>‹#›</a:t>
            </a:fld>
            <a:endParaRPr lang="lt-L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ordwall.net/resource/1317164/sud%c4%97liok-paveiksl%c4%97lio-pavadinim%c4%85" TargetMode="External"/><Relationship Id="rId2" Type="http://schemas.openxmlformats.org/officeDocument/2006/relationships/hyperlink" Target="https://wordwall.net/resource/629966/logopedin%c4%97s-pratybos/sud%c4%97k-m%c4%97nesi%c5%b3-pavadinimus" TargetMode="External"/><Relationship Id="rId1" Type="http://schemas.openxmlformats.org/officeDocument/2006/relationships/slideLayout" Target="../slideLayouts/slideLayout2.xml"/><Relationship Id="rId5" Type="http://schemas.openxmlformats.org/officeDocument/2006/relationships/hyperlink" Target="https://api.playposit.com/go/share/595467/1352165/0/0/Kak-Mak-ir-svajoni-gimtadienis---Knyga?fbclid=IwAR1TRpmU1Uajaj_E-5UtxUGScite7T7sz5IvVZOXq-6stDRPd0pdOEpTGc8" TargetMode="External"/><Relationship Id="rId4" Type="http://schemas.openxmlformats.org/officeDocument/2006/relationships/hyperlink" Target="https://wordwall.net/resource/2188766/lietuva"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ordwall.net/resource/1109752/s-%c5%a1-diferencijavimas" TargetMode="External"/><Relationship Id="rId2" Type="http://schemas.openxmlformats.org/officeDocument/2006/relationships/hyperlink" Target="https://wordwall.net/resource/1305981/pavadink-paveiksl&#279;l&#303;-ir-pasirink-raid&#281;-p-arba-b"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p:txBody>
          <a:bodyPr>
            <a:normAutofit fontScale="90000"/>
          </a:bodyPr>
          <a:lstStyle/>
          <a:p>
            <a:r>
              <a:rPr lang="lt-LT" dirty="0" smtClean="0">
                <a:solidFill>
                  <a:schemeClr val="tx1"/>
                </a:solidFill>
                <a:latin typeface="Times New Roman" pitchFamily="18" charset="0"/>
                <a:cs typeface="Times New Roman" pitchFamily="18" charset="0"/>
              </a:rPr>
              <a:t>Foneminės klausos lavinimas</a:t>
            </a:r>
            <a:r>
              <a:rPr lang="en-US" dirty="0" smtClean="0">
                <a:latin typeface="Times New Roman" pitchFamily="18" charset="0"/>
                <a:cs typeface="Times New Roman" pitchFamily="18" charset="0"/>
              </a:rPr>
              <a:t>.</a:t>
            </a:r>
            <a:r>
              <a:rPr lang="lt-LT" dirty="0" smtClean="0">
                <a:effectLst/>
                <a:latin typeface="Times New Roman" pitchFamily="18" charset="0"/>
                <a:cs typeface="Times New Roman" pitchFamily="18" charset="0"/>
              </a:rPr>
              <a:t> </a:t>
            </a:r>
            <a:r>
              <a:rPr lang="lt-LT" dirty="0" smtClean="0">
                <a:solidFill>
                  <a:schemeClr val="tx1"/>
                </a:solidFill>
                <a:effectLst/>
                <a:latin typeface="Times New Roman" pitchFamily="18" charset="0"/>
                <a:cs typeface="Times New Roman" pitchFamily="18" charset="0"/>
              </a:rPr>
              <a:t>Žodžio garsinės analizės ir sintezės mokymas. </a:t>
            </a: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endParaRPr lang="lt-LT" dirty="0">
              <a:solidFill>
                <a:schemeClr val="tx1"/>
              </a:solidFill>
            </a:endParaRPr>
          </a:p>
        </p:txBody>
      </p:sp>
      <p:sp>
        <p:nvSpPr>
          <p:cNvPr id="3" name="Paantraštė 2"/>
          <p:cNvSpPr>
            <a:spLocks noGrp="1"/>
          </p:cNvSpPr>
          <p:nvPr>
            <p:ph type="subTitle" idx="1"/>
          </p:nvPr>
        </p:nvSpPr>
        <p:spPr>
          <a:xfrm>
            <a:off x="1371600" y="3886200"/>
            <a:ext cx="7304856" cy="2279104"/>
          </a:xfrm>
        </p:spPr>
        <p:txBody>
          <a:bodyPr>
            <a:normAutofit/>
          </a:bodyPr>
          <a:lstStyle/>
          <a:p>
            <a:r>
              <a:rPr lang="en-US" sz="2400" dirty="0" err="1" smtClean="0">
                <a:latin typeface="Times New Roman" pitchFamily="18" charset="0"/>
                <a:cs typeface="Times New Roman" pitchFamily="18" charset="0"/>
              </a:rPr>
              <a:t>Justina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Valter</a:t>
            </a:r>
            <a:r>
              <a:rPr lang="lt-LT" sz="2400" dirty="0" smtClean="0">
                <a:latin typeface="Times New Roman" pitchFamily="18" charset="0"/>
                <a:cs typeface="Times New Roman" pitchFamily="18" charset="0"/>
              </a:rPr>
              <a:t>ė</a:t>
            </a:r>
          </a:p>
          <a:p>
            <a:r>
              <a:rPr lang="lt-LT" sz="2400" dirty="0" smtClean="0">
                <a:latin typeface="Times New Roman" pitchFamily="18" charset="0"/>
                <a:cs typeface="Times New Roman" pitchFamily="18" charset="0"/>
              </a:rPr>
              <a:t>Logopedė metodininkė ir specialioji pedagogė</a:t>
            </a:r>
          </a:p>
          <a:p>
            <a:endParaRPr lang="lt-LT"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187624" y="0"/>
            <a:ext cx="7746064" cy="6669360"/>
          </a:xfrm>
        </p:spPr>
        <p:txBody>
          <a:bodyPr>
            <a:normAutofit fontScale="92500" lnSpcReduction="10000"/>
          </a:bodyPr>
          <a:lstStyle/>
          <a:p>
            <a:r>
              <a:rPr lang="lt-LT" sz="1600" dirty="0" smtClean="0">
                <a:latin typeface="Times New Roman" pitchFamily="18" charset="0"/>
                <a:cs typeface="Times New Roman" pitchFamily="18" charset="0"/>
              </a:rPr>
              <a:t>Atrinkti paveikslėlius, kurių pavadinimai iš nurodyto skaičiaus garsų;</a:t>
            </a:r>
          </a:p>
          <a:p>
            <a:r>
              <a:rPr lang="lt-LT" sz="1600" dirty="0" smtClean="0">
                <a:latin typeface="Times New Roman" pitchFamily="18" charset="0"/>
                <a:cs typeface="Times New Roman" pitchFamily="18" charset="0"/>
              </a:rPr>
              <a:t>Atrinkti paveikslėlių, kurių pavadinimuose garsas A būtų trečias;</a:t>
            </a:r>
          </a:p>
          <a:p>
            <a:r>
              <a:rPr lang="lt-LT" sz="1600" dirty="0" smtClean="0">
                <a:latin typeface="Times New Roman" pitchFamily="18" charset="0"/>
                <a:cs typeface="Times New Roman" pitchFamily="18" charset="0"/>
              </a:rPr>
              <a:t>Sudėti žodžius iš karpomojo raidyno raidžių, perskaityti juos;</a:t>
            </a:r>
          </a:p>
          <a:p>
            <a:r>
              <a:rPr lang="lt-LT" sz="1600" dirty="0" smtClean="0">
                <a:latin typeface="Times New Roman" pitchFamily="18" charset="0"/>
                <a:cs typeface="Times New Roman" pitchFamily="18" charset="0"/>
              </a:rPr>
              <a:t> Iš pasakyto sakinio atrinkti 4 raidžių žodžius, juos užrašyti, perskaityti;</a:t>
            </a:r>
          </a:p>
          <a:p>
            <a:r>
              <a:rPr lang="lt-LT" sz="1600" dirty="0" smtClean="0">
                <a:latin typeface="Times New Roman" pitchFamily="18" charset="0"/>
                <a:cs typeface="Times New Roman" pitchFamily="18" charset="0"/>
              </a:rPr>
              <a:t>Sudėti visus galimus žodžius iš pateiktųjų raidžių, skiemenų, perskaityti;</a:t>
            </a:r>
          </a:p>
          <a:p>
            <a:r>
              <a:rPr lang="lt-LT" sz="1600" dirty="0" smtClean="0">
                <a:latin typeface="Times New Roman" pitchFamily="18" charset="0"/>
                <a:cs typeface="Times New Roman" pitchFamily="18" charset="0"/>
              </a:rPr>
              <a:t>Perskaityti žodį iš kito galo;</a:t>
            </a:r>
          </a:p>
          <a:p>
            <a:r>
              <a:rPr lang="lt-LT" sz="1600" dirty="0" smtClean="0">
                <a:latin typeface="Times New Roman" pitchFamily="18" charset="0"/>
                <a:cs typeface="Times New Roman" pitchFamily="18" charset="0"/>
              </a:rPr>
              <a:t> Atspėti, koks žodis susidaro iš pateiktųjų paveikslėlių pavadinimų </a:t>
            </a:r>
            <a:r>
              <a:rPr lang="en-US" sz="1600" dirty="0" smtClean="0">
                <a:latin typeface="Times New Roman" pitchFamily="18" charset="0"/>
                <a:cs typeface="Times New Roman" pitchFamily="18" charset="0"/>
              </a:rPr>
              <a:t> </a:t>
            </a:r>
            <a:r>
              <a:rPr lang="lt-LT" sz="1600" dirty="0" smtClean="0">
                <a:latin typeface="Times New Roman" pitchFamily="18" charset="0"/>
                <a:cs typeface="Times New Roman" pitchFamily="18" charset="0"/>
              </a:rPr>
              <a:t>pirmųjų garsų;</a:t>
            </a:r>
          </a:p>
          <a:p>
            <a:r>
              <a:rPr lang="lt-LT" sz="1600" dirty="0" smtClean="0">
                <a:latin typeface="Times New Roman" pitchFamily="18" charset="0"/>
                <a:cs typeface="Times New Roman" pitchFamily="18" charset="0"/>
              </a:rPr>
              <a:t>Atspėti, koks vienodas garsas kartojasi pasakytuose žodžiuose;</a:t>
            </a:r>
          </a:p>
          <a:p>
            <a:r>
              <a:rPr lang="lt-LT" sz="1600" dirty="0" smtClean="0">
                <a:latin typeface="Times New Roman" pitchFamily="18" charset="0"/>
                <a:cs typeface="Times New Roman" pitchFamily="18" charset="0"/>
              </a:rPr>
              <a:t>Užpildyti kryžiažodžius.</a:t>
            </a:r>
            <a:endParaRPr lang="en-US" sz="1600" dirty="0" smtClean="0">
              <a:latin typeface="Times New Roman" pitchFamily="18" charset="0"/>
              <a:cs typeface="Times New Roman" pitchFamily="18" charset="0"/>
            </a:endParaRPr>
          </a:p>
          <a:p>
            <a:pPr>
              <a:buNone/>
            </a:pPr>
            <a:endParaRPr lang="en-US" sz="1600" u="sng" dirty="0" smtClean="0"/>
          </a:p>
          <a:p>
            <a:r>
              <a:rPr lang="en-US" sz="1600" u="sng" dirty="0" smtClean="0">
                <a:hlinkClick r:id="rId2"/>
              </a:rPr>
              <a:t>https://wordwall.net/resource/629966/logopedin%c4%97s-pratybos/sud%c4%97k-m%c4%97nesi%c5%b3-pavadinimus</a:t>
            </a:r>
            <a:endParaRPr lang="en-US" sz="1600" u="sng" dirty="0" smtClean="0"/>
          </a:p>
          <a:p>
            <a:r>
              <a:rPr lang="en-US" sz="1600" u="sng" dirty="0" smtClean="0">
                <a:hlinkClick r:id="rId3"/>
              </a:rPr>
              <a:t>https://wordwall.net/resource/1317164/sud%c4%97liok-paveiksl%c4%97lio-pavadinim%c4%85</a:t>
            </a:r>
            <a:endParaRPr lang="en-US" sz="1600" u="sng" dirty="0" smtClean="0"/>
          </a:p>
          <a:p>
            <a:r>
              <a:rPr lang="lt-LT" sz="1600" u="sng" dirty="0" smtClean="0">
                <a:hlinkClick r:id="rId4"/>
              </a:rPr>
              <a:t>https://wordwall.net/resource/2188766/lietuva</a:t>
            </a:r>
            <a:endParaRPr lang="en-US" sz="1600" u="sng" dirty="0" smtClean="0"/>
          </a:p>
          <a:p>
            <a:endParaRPr lang="en-US" sz="1600" u="sng" dirty="0" smtClean="0"/>
          </a:p>
          <a:p>
            <a:endParaRPr lang="en-US" sz="1600" u="sng" dirty="0" smtClean="0"/>
          </a:p>
          <a:p>
            <a:r>
              <a:rPr lang="en-US" sz="1600" dirty="0" smtClean="0"/>
              <a:t>P</a:t>
            </a:r>
            <a:r>
              <a:rPr lang="lt-LT" sz="1600" dirty="0" err="1" smtClean="0"/>
              <a:t>riemonės</a:t>
            </a:r>
            <a:r>
              <a:rPr lang="lt-LT" sz="1600" dirty="0" smtClean="0"/>
              <a:t> kurtos „</a:t>
            </a:r>
            <a:r>
              <a:rPr lang="lt-LT" sz="1600" dirty="0" err="1" smtClean="0"/>
              <a:t>Play</a:t>
            </a:r>
            <a:r>
              <a:rPr lang="lt-LT" sz="1600" dirty="0" smtClean="0"/>
              <a:t> </a:t>
            </a:r>
            <a:r>
              <a:rPr lang="lt-LT" sz="1600" dirty="0" err="1" smtClean="0"/>
              <a:t>posit</a:t>
            </a:r>
            <a:r>
              <a:rPr lang="lt-LT" sz="1600" dirty="0" smtClean="0"/>
              <a:t>“ programėle. Jos skirtos dėmesio koncentravimo, girdimojo suvokimo ugdymui </a:t>
            </a:r>
            <a:r>
              <a:rPr lang="lt-LT" sz="1600" dirty="0" err="1" smtClean="0"/>
              <a:t>logopedinių</a:t>
            </a:r>
            <a:r>
              <a:rPr lang="lt-LT" sz="1600" dirty="0" smtClean="0"/>
              <a:t>, specialiųjų pratybų metu. Tinka priešmokyklinio/pradinio ugdymo vaikams. Klausantis </a:t>
            </a:r>
            <a:r>
              <a:rPr lang="lt-LT" sz="1600" dirty="0" err="1" smtClean="0"/>
              <a:t>audio</a:t>
            </a:r>
            <a:r>
              <a:rPr lang="lt-LT" sz="1600" dirty="0" smtClean="0"/>
              <a:t> pasakų, joms sustojus, reikia atsakyti į pateiktus klausim</a:t>
            </a:r>
            <a:endParaRPr lang="en-US" sz="1600" u="sng" dirty="0" smtClean="0"/>
          </a:p>
          <a:p>
            <a:endParaRPr lang="lt-LT" sz="1600" u="sng" dirty="0" smtClean="0"/>
          </a:p>
          <a:p>
            <a:r>
              <a:rPr lang="lt-LT" sz="1600" dirty="0" smtClean="0"/>
              <a:t>„</a:t>
            </a:r>
            <a:r>
              <a:rPr lang="lt-LT" sz="1600" dirty="0" err="1" smtClean="0"/>
              <a:t>Kakė</a:t>
            </a:r>
            <a:r>
              <a:rPr lang="lt-LT" sz="1600" dirty="0" smtClean="0"/>
              <a:t> </a:t>
            </a:r>
            <a:r>
              <a:rPr lang="lt-LT" sz="1600" dirty="0" err="1" smtClean="0"/>
              <a:t>Makė</a:t>
            </a:r>
            <a:r>
              <a:rPr lang="lt-LT" sz="1600" dirty="0" smtClean="0"/>
              <a:t> ir svajonių gimtadienis“ </a:t>
            </a:r>
            <a:r>
              <a:rPr lang="lt-LT" sz="1600" u="sng" dirty="0" smtClean="0">
                <a:hlinkClick r:id="rId5"/>
              </a:rPr>
              <a:t>https://api.playposit.com/go/share/595467/1352165/0/0/Kak-Mak-ir-svajoni-gimtadienis---Knyga?fbclid=IwAR1TRpmU1Uajaj_E-5UtxUGScite7T7sz5IvVZOXq-6stDRPd0pdOEpTGc8</a:t>
            </a:r>
            <a:endParaRPr lang="en-US" sz="1600" u="sng" dirty="0" smtClean="0"/>
          </a:p>
          <a:p>
            <a:endParaRPr lang="lt-LT" sz="1600" u="sng" dirty="0" smtClean="0"/>
          </a:p>
          <a:p>
            <a:endParaRPr lang="en-US" sz="1600" u="sng" dirty="0" smtClean="0"/>
          </a:p>
          <a:p>
            <a:endParaRPr lang="en-US" sz="1600" u="sng" dirty="0" smtClean="0"/>
          </a:p>
          <a:p>
            <a:endParaRPr lang="en-US" sz="1600" u="sng" dirty="0" smtClean="0"/>
          </a:p>
          <a:p>
            <a:endParaRPr lang="en-US" sz="1600" u="sng" dirty="0" smtClean="0"/>
          </a:p>
          <a:p>
            <a:endParaRPr lang="en-US" sz="1600" u="sng" dirty="0" smtClean="0"/>
          </a:p>
          <a:p>
            <a:endParaRPr lang="en-US" sz="1600" u="sng" dirty="0" smtClean="0"/>
          </a:p>
          <a:p>
            <a:endParaRPr lang="en-US" sz="1600" u="sng" dirty="0" smtClean="0"/>
          </a:p>
          <a:p>
            <a:endParaRPr lang="lt-LT" sz="1600" dirty="0" smtClean="0">
              <a:latin typeface="Times New Roman" pitchFamily="18" charset="0"/>
              <a:cs typeface="Times New Roman" pitchFamily="18" charset="0"/>
            </a:endParaRPr>
          </a:p>
          <a:p>
            <a:pPr>
              <a:buNone/>
            </a:pPr>
            <a:endParaRPr lang="lt-LT" sz="6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0" y="1196752"/>
            <a:ext cx="5220072" cy="5661248"/>
          </a:xfrm>
        </p:spPr>
        <p:txBody>
          <a:bodyPr>
            <a:normAutofit fontScale="70000" lnSpcReduction="20000"/>
          </a:bodyPr>
          <a:lstStyle/>
          <a:p>
            <a:pPr fontAlgn="base"/>
            <a:r>
              <a:rPr lang="lt-LT" dirty="0" smtClean="0">
                <a:latin typeface="Times New Roman" pitchFamily="18" charset="0"/>
                <a:cs typeface="Times New Roman" pitchFamily="18" charset="0"/>
              </a:rPr>
              <a:t>Ugdymo(si) priemonė „Abėcėlė. Dėlioju </a:t>
            </a:r>
            <a:r>
              <a:rPr lang="lt-LT" dirty="0" err="1" smtClean="0">
                <a:latin typeface="Times New Roman" pitchFamily="18" charset="0"/>
                <a:cs typeface="Times New Roman" pitchFamily="18" charset="0"/>
              </a:rPr>
              <a:t>raideles</a:t>
            </a:r>
            <a:r>
              <a:rPr lang="lt-LT" dirty="0" smtClean="0">
                <a:latin typeface="Times New Roman" pitchFamily="18" charset="0"/>
                <a:cs typeface="Times New Roman" pitchFamily="18" charset="0"/>
              </a:rPr>
              <a:t>, skaitau žodelius.“ sudaryta iš 214 paveikslėlių kortelių, sunumeruoto spausdintinių didžiųjų raidžių raidyno ir 10 komplektų lietuvių kalbos abėcėlės raidžių kortelių.</a:t>
            </a:r>
          </a:p>
          <a:p>
            <a:pPr fontAlgn="base"/>
            <a:endParaRPr lang="lt-LT" dirty="0" smtClean="0">
              <a:latin typeface="Times New Roman" pitchFamily="18" charset="0"/>
              <a:cs typeface="Times New Roman" pitchFamily="18" charset="0"/>
            </a:endParaRPr>
          </a:p>
          <a:p>
            <a:pPr fontAlgn="base"/>
            <a:r>
              <a:rPr lang="lt-LT" dirty="0" smtClean="0">
                <a:latin typeface="Times New Roman" pitchFamily="18" charset="0"/>
                <a:cs typeface="Times New Roman" pitchFamily="18" charset="0"/>
              </a:rPr>
              <a:t>Naudodamiesi priemone vaikai galės:</a:t>
            </a:r>
          </a:p>
          <a:p>
            <a:pPr fontAlgn="base"/>
            <a:r>
              <a:rPr lang="lt-LT" dirty="0" smtClean="0">
                <a:latin typeface="Times New Roman" pitchFamily="18" charset="0"/>
                <a:cs typeface="Times New Roman" pitchFamily="18" charset="0"/>
              </a:rPr>
              <a:t>įvardyti paveikslėlių kortelėse pavaizduotus daiktus,</a:t>
            </a:r>
          </a:p>
          <a:p>
            <a:pPr fontAlgn="base"/>
            <a:r>
              <a:rPr lang="lt-LT" dirty="0" smtClean="0">
                <a:latin typeface="Times New Roman" pitchFamily="18" charset="0"/>
                <a:cs typeface="Times New Roman" pitchFamily="18" charset="0"/>
              </a:rPr>
              <a:t>įsiklausyti į tariamą žodį,</a:t>
            </a:r>
          </a:p>
          <a:p>
            <a:pPr fontAlgn="base"/>
            <a:r>
              <a:rPr lang="lt-LT" dirty="0" smtClean="0">
                <a:latin typeface="Times New Roman" pitchFamily="18" charset="0"/>
                <a:cs typeface="Times New Roman" pitchFamily="18" charset="0"/>
              </a:rPr>
              <a:t>išvardinti žodžio garsus,</a:t>
            </a:r>
          </a:p>
          <a:p>
            <a:pPr fontAlgn="base"/>
            <a:r>
              <a:rPr lang="lt-LT" dirty="0" smtClean="0">
                <a:latin typeface="Times New Roman" pitchFamily="18" charset="0"/>
                <a:cs typeface="Times New Roman" pitchFamily="18" charset="0"/>
              </a:rPr>
              <a:t>surasti raidyne garsą žyminčios raidės numerį,</a:t>
            </a:r>
          </a:p>
          <a:p>
            <a:pPr fontAlgn="base"/>
            <a:r>
              <a:rPr lang="lt-LT" dirty="0" smtClean="0">
                <a:latin typeface="Times New Roman" pitchFamily="18" charset="0"/>
                <a:cs typeface="Times New Roman" pitchFamily="18" charset="0"/>
              </a:rPr>
              <a:t>surinkti žodį sudarančias raides raidžių kortelėse.</a:t>
            </a:r>
          </a:p>
          <a:p>
            <a:pPr fontAlgn="base"/>
            <a:endParaRPr lang="lt-LT" dirty="0" smtClean="0">
              <a:latin typeface="Times New Roman" pitchFamily="18" charset="0"/>
              <a:cs typeface="Times New Roman" pitchFamily="18" charset="0"/>
            </a:endParaRPr>
          </a:p>
          <a:p>
            <a:pPr fontAlgn="base"/>
            <a:r>
              <a:rPr lang="lt-LT" dirty="0" smtClean="0">
                <a:latin typeface="Times New Roman" pitchFamily="18" charset="0"/>
                <a:cs typeface="Times New Roman" pitchFamily="18" charset="0"/>
              </a:rPr>
              <a:t>Priemonė rekomenduojama ikimokyklinio, priešmokyklinio, specialiojo ugdymo pedagogams, pradinių klasių mokytojams, logopedams, tėveliams.</a:t>
            </a:r>
          </a:p>
          <a:p>
            <a:endParaRPr lang="lt-LT" dirty="0">
              <a:latin typeface="Times New Roman" pitchFamily="18" charset="0"/>
              <a:cs typeface="Times New Roman" pitchFamily="18" charset="0"/>
            </a:endParaRPr>
          </a:p>
        </p:txBody>
      </p:sp>
      <p:sp>
        <p:nvSpPr>
          <p:cNvPr id="2" name="Antraštė 1"/>
          <p:cNvSpPr>
            <a:spLocks noGrp="1"/>
          </p:cNvSpPr>
          <p:nvPr>
            <p:ph type="title"/>
          </p:nvPr>
        </p:nvSpPr>
        <p:spPr>
          <a:xfrm>
            <a:off x="1435608" y="0"/>
            <a:ext cx="7498080" cy="1124744"/>
          </a:xfrm>
        </p:spPr>
        <p:txBody>
          <a:bodyPr>
            <a:normAutofit fontScale="90000"/>
          </a:bodyPr>
          <a:lstStyle/>
          <a:p>
            <a:r>
              <a:rPr lang="lt-LT" dirty="0" smtClean="0"/>
              <a:t>Leidiniai/ Metodinės priemonės</a:t>
            </a:r>
            <a:endParaRPr lang="lt-LT" dirty="0"/>
          </a:p>
        </p:txBody>
      </p:sp>
      <p:pic>
        <p:nvPicPr>
          <p:cNvPr id="5" name="Picture 2" descr="C:\Users\User\Desktop\1462880926_1015166393804247404331300451430o.jpg"/>
          <p:cNvPicPr>
            <a:picLocks noChangeAspect="1" noChangeArrowheads="1"/>
          </p:cNvPicPr>
          <p:nvPr/>
        </p:nvPicPr>
        <p:blipFill>
          <a:blip r:embed="rId2" cstate="print"/>
          <a:srcRect/>
          <a:stretch>
            <a:fillRect/>
          </a:stretch>
        </p:blipFill>
        <p:spPr bwMode="auto">
          <a:xfrm>
            <a:off x="4999211" y="1700808"/>
            <a:ext cx="4144789" cy="292494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20210417_121415.jpg"/>
          <p:cNvPicPr>
            <a:picLocks noGrp="1" noChangeAspect="1" noChangeArrowheads="1"/>
          </p:cNvPicPr>
          <p:nvPr>
            <p:ph idx="1"/>
          </p:nvPr>
        </p:nvPicPr>
        <p:blipFill>
          <a:blip r:embed="rId2" cstate="print"/>
          <a:srcRect/>
          <a:stretch>
            <a:fillRect/>
          </a:stretch>
        </p:blipFill>
        <p:spPr bwMode="auto">
          <a:xfrm>
            <a:off x="5148064" y="0"/>
            <a:ext cx="3995936" cy="4293096"/>
          </a:xfrm>
          <a:prstGeom prst="rect">
            <a:avLst/>
          </a:prstGeom>
          <a:noFill/>
        </p:spPr>
      </p:pic>
      <p:sp>
        <p:nvSpPr>
          <p:cNvPr id="2" name="Antraštė 1"/>
          <p:cNvSpPr>
            <a:spLocks noGrp="1"/>
          </p:cNvSpPr>
          <p:nvPr>
            <p:ph type="title"/>
          </p:nvPr>
        </p:nvSpPr>
        <p:spPr>
          <a:xfrm>
            <a:off x="0" y="0"/>
            <a:ext cx="5364088" cy="6669360"/>
          </a:xfrm>
        </p:spPr>
        <p:txBody>
          <a:bodyPr>
            <a:normAutofit fontScale="90000"/>
          </a:bodyPr>
          <a:lstStyle/>
          <a:p>
            <a:r>
              <a:rPr lang="lt-LT" sz="3200" dirty="0" smtClean="0">
                <a:latin typeface="Times New Roman" pitchFamily="18" charset="0"/>
                <a:cs typeface="Times New Roman" pitchFamily="18" charset="0"/>
              </a:rPr>
              <a:t/>
            </a:r>
            <a:br>
              <a:rPr lang="lt-LT" sz="3200" dirty="0" smtClean="0">
                <a:latin typeface="Times New Roman" pitchFamily="18" charset="0"/>
                <a:cs typeface="Times New Roman" pitchFamily="18" charset="0"/>
              </a:rPr>
            </a:br>
            <a:r>
              <a:rPr lang="lt-LT" sz="3200" dirty="0" smtClean="0">
                <a:latin typeface="Times New Roman" pitchFamily="18" charset="0"/>
                <a:cs typeface="Times New Roman" pitchFamily="18" charset="0"/>
              </a:rPr>
              <a:t/>
            </a:r>
            <a:br>
              <a:rPr lang="lt-LT" sz="3200" dirty="0" smtClean="0">
                <a:latin typeface="Times New Roman" pitchFamily="18" charset="0"/>
                <a:cs typeface="Times New Roman" pitchFamily="18" charset="0"/>
              </a:rPr>
            </a:br>
            <a:r>
              <a:rPr lang="lt-LT" sz="3200" dirty="0" smtClean="0">
                <a:latin typeface="Times New Roman" pitchFamily="18" charset="0"/>
                <a:cs typeface="Times New Roman" pitchFamily="18" charset="0"/>
              </a:rPr>
              <a:t>Priemonė vaikams padės</a:t>
            </a:r>
            <a:br>
              <a:rPr lang="lt-LT" sz="3200" dirty="0" smtClean="0">
                <a:latin typeface="Times New Roman" pitchFamily="18" charset="0"/>
                <a:cs typeface="Times New Roman" pitchFamily="18" charset="0"/>
              </a:rPr>
            </a:br>
            <a:r>
              <a:rPr lang="lt-LT" sz="3200" dirty="0" smtClean="0">
                <a:latin typeface="Times New Roman" pitchFamily="18" charset="0"/>
                <a:cs typeface="Times New Roman" pitchFamily="18" charset="0"/>
              </a:rPr>
              <a:t/>
            </a:r>
            <a:br>
              <a:rPr lang="lt-LT" sz="3200" dirty="0" smtClean="0">
                <a:latin typeface="Times New Roman" pitchFamily="18" charset="0"/>
                <a:cs typeface="Times New Roman" pitchFamily="18" charset="0"/>
              </a:rPr>
            </a:br>
            <a:r>
              <a:rPr lang="lt-LT" sz="2200" dirty="0" smtClean="0">
                <a:latin typeface="Times New Roman" pitchFamily="18" charset="0"/>
                <a:cs typeface="Times New Roman" pitchFamily="18" charset="0"/>
              </a:rPr>
              <a:t/>
            </a:r>
            <a:br>
              <a:rPr lang="lt-LT" sz="2200" dirty="0" smtClean="0">
                <a:latin typeface="Times New Roman" pitchFamily="18" charset="0"/>
                <a:cs typeface="Times New Roman" pitchFamily="18" charset="0"/>
              </a:rPr>
            </a:br>
            <a:r>
              <a:rPr lang="lt-LT" sz="2700" b="0" dirty="0" smtClean="0">
                <a:solidFill>
                  <a:schemeClr val="tx1"/>
                </a:solidFill>
                <a:latin typeface="Times New Roman" pitchFamily="18" charset="0"/>
                <a:cs typeface="Times New Roman" pitchFamily="18" charset="0"/>
              </a:rPr>
              <a:t>nuosekliai rasti kiekvieną garsą,</a:t>
            </a:r>
            <a:br>
              <a:rPr lang="lt-LT" sz="2700" b="0" dirty="0" smtClean="0">
                <a:solidFill>
                  <a:schemeClr val="tx1"/>
                </a:solidFill>
                <a:latin typeface="Times New Roman" pitchFamily="18" charset="0"/>
                <a:cs typeface="Times New Roman" pitchFamily="18" charset="0"/>
              </a:rPr>
            </a:br>
            <a:r>
              <a:rPr lang="lt-LT" sz="2700" b="0" dirty="0" smtClean="0">
                <a:solidFill>
                  <a:schemeClr val="tx1"/>
                </a:solidFill>
                <a:latin typeface="Times New Roman" pitchFamily="18" charset="0"/>
                <a:cs typeface="Times New Roman" pitchFamily="18" charset="0"/>
              </a:rPr>
              <a:t>sieti garsus su juos žyminčiomis raidėmis,</a:t>
            </a:r>
            <a:br>
              <a:rPr lang="lt-LT" sz="2700" b="0" dirty="0" smtClean="0">
                <a:solidFill>
                  <a:schemeClr val="tx1"/>
                </a:solidFill>
                <a:latin typeface="Times New Roman" pitchFamily="18" charset="0"/>
                <a:cs typeface="Times New Roman" pitchFamily="18" charset="0"/>
              </a:rPr>
            </a:br>
            <a:r>
              <a:rPr lang="lt-LT" sz="2700" b="0" dirty="0" smtClean="0">
                <a:solidFill>
                  <a:schemeClr val="tx1"/>
                </a:solidFill>
                <a:latin typeface="Times New Roman" pitchFamily="18" charset="0"/>
                <a:cs typeface="Times New Roman" pitchFamily="18" charset="0"/>
              </a:rPr>
              <a:t>įsidėmėti spausdintinių didžiųjų raidžių formą,</a:t>
            </a:r>
            <a:br>
              <a:rPr lang="lt-LT" sz="2700" b="0" dirty="0" smtClean="0">
                <a:solidFill>
                  <a:schemeClr val="tx1"/>
                </a:solidFill>
                <a:latin typeface="Times New Roman" pitchFamily="18" charset="0"/>
                <a:cs typeface="Times New Roman" pitchFamily="18" charset="0"/>
              </a:rPr>
            </a:br>
            <a:r>
              <a:rPr lang="lt-LT" sz="2700" b="0" dirty="0" smtClean="0">
                <a:solidFill>
                  <a:schemeClr val="tx1"/>
                </a:solidFill>
                <a:latin typeface="Times New Roman" pitchFamily="18" charset="0"/>
                <a:cs typeface="Times New Roman" pitchFamily="18" charset="0"/>
              </a:rPr>
              <a:t>įsidėmėti spausdintinių mažųjų raidžių formą,</a:t>
            </a:r>
            <a:br>
              <a:rPr lang="lt-LT" sz="2700" b="0" dirty="0" smtClean="0">
                <a:solidFill>
                  <a:schemeClr val="tx1"/>
                </a:solidFill>
                <a:latin typeface="Times New Roman" pitchFamily="18" charset="0"/>
                <a:cs typeface="Times New Roman" pitchFamily="18" charset="0"/>
              </a:rPr>
            </a:br>
            <a:r>
              <a:rPr lang="lt-LT" sz="2700" b="0" dirty="0" smtClean="0">
                <a:solidFill>
                  <a:schemeClr val="tx1"/>
                </a:solidFill>
                <a:latin typeface="Times New Roman" pitchFamily="18" charset="0"/>
                <a:cs typeface="Times New Roman" pitchFamily="18" charset="0"/>
              </a:rPr>
              <a:t>ugdyti žodžių garsinės analizės ir sintezės įgūdžius,</a:t>
            </a:r>
            <a:br>
              <a:rPr lang="lt-LT" sz="2700" b="0" dirty="0" smtClean="0">
                <a:solidFill>
                  <a:schemeClr val="tx1"/>
                </a:solidFill>
                <a:latin typeface="Times New Roman" pitchFamily="18" charset="0"/>
                <a:cs typeface="Times New Roman" pitchFamily="18" charset="0"/>
              </a:rPr>
            </a:br>
            <a:r>
              <a:rPr lang="lt-LT" sz="2700" b="0" dirty="0" smtClean="0">
                <a:solidFill>
                  <a:schemeClr val="tx1"/>
                </a:solidFill>
                <a:latin typeface="Times New Roman" pitchFamily="18" charset="0"/>
                <a:cs typeface="Times New Roman" pitchFamily="18" charset="0"/>
              </a:rPr>
              <a:t>ugdyti skaitymo ir rašymo įgūdžius,</a:t>
            </a:r>
            <a:br>
              <a:rPr lang="lt-LT" sz="2700" b="0" dirty="0" smtClean="0">
                <a:solidFill>
                  <a:schemeClr val="tx1"/>
                </a:solidFill>
                <a:latin typeface="Times New Roman" pitchFamily="18" charset="0"/>
                <a:cs typeface="Times New Roman" pitchFamily="18" charset="0"/>
              </a:rPr>
            </a:br>
            <a:r>
              <a:rPr lang="lt-LT" sz="2700" b="0" dirty="0" smtClean="0">
                <a:solidFill>
                  <a:schemeClr val="tx1"/>
                </a:solidFill>
                <a:latin typeface="Times New Roman" pitchFamily="18" charset="0"/>
                <a:cs typeface="Times New Roman" pitchFamily="18" charset="0"/>
              </a:rPr>
              <a:t>lavinti smulkiąją motoriką,</a:t>
            </a:r>
            <a:br>
              <a:rPr lang="lt-LT" sz="2700" b="0" dirty="0" smtClean="0">
                <a:solidFill>
                  <a:schemeClr val="tx1"/>
                </a:solidFill>
                <a:latin typeface="Times New Roman" pitchFamily="18" charset="0"/>
                <a:cs typeface="Times New Roman" pitchFamily="18" charset="0"/>
              </a:rPr>
            </a:br>
            <a:r>
              <a:rPr lang="lt-LT" sz="2700" b="0" dirty="0" smtClean="0">
                <a:solidFill>
                  <a:schemeClr val="tx1"/>
                </a:solidFill>
                <a:latin typeface="Times New Roman" pitchFamily="18" charset="0"/>
                <a:cs typeface="Times New Roman" pitchFamily="18" charset="0"/>
              </a:rPr>
              <a:t>plėsti žodyną</a:t>
            </a:r>
            <a:br>
              <a:rPr lang="lt-LT" sz="2700" b="0" dirty="0" smtClean="0">
                <a:solidFill>
                  <a:schemeClr val="tx1"/>
                </a:solidFill>
                <a:latin typeface="Times New Roman" pitchFamily="18" charset="0"/>
                <a:cs typeface="Times New Roman" pitchFamily="18" charset="0"/>
              </a:rPr>
            </a:br>
            <a:r>
              <a:rPr lang="lt-LT" dirty="0" smtClean="0">
                <a:latin typeface="Times New Roman" pitchFamily="18" charset="0"/>
                <a:cs typeface="Times New Roman" pitchFamily="18" charset="0"/>
              </a:rPr>
              <a:t/>
            </a:r>
            <a:br>
              <a:rPr lang="lt-LT" dirty="0" smtClean="0">
                <a:latin typeface="Times New Roman" pitchFamily="18" charset="0"/>
                <a:cs typeface="Times New Roman" pitchFamily="18" charset="0"/>
              </a:rPr>
            </a:br>
            <a:r>
              <a:rPr lang="lt-LT" dirty="0" smtClean="0"/>
              <a:t/>
            </a:r>
            <a:br>
              <a:rPr lang="lt-LT" dirty="0" smtClean="0"/>
            </a:br>
            <a:endParaRPr lang="lt-LT" dirty="0"/>
          </a:p>
        </p:txBody>
      </p:sp>
      <p:pic>
        <p:nvPicPr>
          <p:cNvPr id="7" name="Picture 3" descr="C:\Users\User\Desktop\20210417_121427.jpg"/>
          <p:cNvPicPr>
            <a:picLocks noChangeAspect="1" noChangeArrowheads="1"/>
          </p:cNvPicPr>
          <p:nvPr/>
        </p:nvPicPr>
        <p:blipFill>
          <a:blip r:embed="rId3" cstate="print"/>
          <a:srcRect/>
          <a:stretch>
            <a:fillRect/>
          </a:stretch>
        </p:blipFill>
        <p:spPr bwMode="auto">
          <a:xfrm>
            <a:off x="5148064" y="3501008"/>
            <a:ext cx="3995936" cy="335699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urinio vietos rezervavimo ženklas 5"/>
          <p:cNvSpPr>
            <a:spLocks noGrp="1"/>
          </p:cNvSpPr>
          <p:nvPr>
            <p:ph idx="1"/>
          </p:nvPr>
        </p:nvSpPr>
        <p:spPr>
          <a:xfrm>
            <a:off x="1043608" y="0"/>
            <a:ext cx="5040560" cy="6858000"/>
          </a:xfrm>
        </p:spPr>
        <p:txBody>
          <a:bodyPr>
            <a:normAutofit fontScale="85000" lnSpcReduction="20000"/>
          </a:bodyPr>
          <a:lstStyle/>
          <a:p>
            <a:pPr fontAlgn="base"/>
            <a:r>
              <a:rPr lang="lt-LT" dirty="0" smtClean="0">
                <a:latin typeface="Times New Roman" pitchFamily="18" charset="0"/>
                <a:cs typeface="Times New Roman" pitchFamily="18" charset="0"/>
              </a:rPr>
              <a:t>Labas, raide - tai skaitymo pradžiamokslis dar nemokantiems ar tik pradedantiems skaityti vaikams. Knygos autorė, didelę mokymo skaityti patirtį turinti pedagogė, siūlo daugybę įvairių užduočių, kurios padės ne tik išmokti skaityti, bet ir įgyti pirmųjų rašymo įgūdžių.</a:t>
            </a:r>
          </a:p>
          <a:p>
            <a:pPr fontAlgn="base"/>
            <a:r>
              <a:rPr lang="lt-LT" dirty="0" smtClean="0">
                <a:latin typeface="Times New Roman" pitchFamily="18" charset="0"/>
                <a:cs typeface="Times New Roman" pitchFamily="18" charset="0"/>
              </a:rPr>
              <a:t>Atlikdami užduotis vaikai susipažins su raidėmis, suvoks, kad raidė - tai tam tikras garsą žymintis ženklas, kad jungdami raides galime perskaityti žodį, o svarbiausia - sužinoti, KAS GI ČIA PARAŠYTA.</a:t>
            </a:r>
          </a:p>
          <a:p>
            <a:pPr fontAlgn="base"/>
            <a:r>
              <a:rPr lang="lt-LT" dirty="0" smtClean="0">
                <a:latin typeface="Times New Roman" pitchFamily="18" charset="0"/>
                <a:cs typeface="Times New Roman" pitchFamily="18" charset="0"/>
              </a:rPr>
              <a:t>Šalia užduočių pateikiami sutartiniai ženklai, kad nemokantys skaityti mažieji galėtų dirbti kuo </a:t>
            </a:r>
            <a:r>
              <a:rPr lang="lt-LT" dirty="0" err="1" smtClean="0">
                <a:latin typeface="Times New Roman" pitchFamily="18" charset="0"/>
                <a:cs typeface="Times New Roman" pitchFamily="18" charset="0"/>
              </a:rPr>
              <a:t>savarankiškiau</a:t>
            </a:r>
            <a:r>
              <a:rPr lang="lt-LT" dirty="0" smtClean="0">
                <a:latin typeface="Times New Roman" pitchFamily="18" charset="0"/>
                <a:cs typeface="Times New Roman" pitchFamily="18" charset="0"/>
              </a:rPr>
              <a:t>.</a:t>
            </a:r>
          </a:p>
          <a:p>
            <a:pPr fontAlgn="base"/>
            <a:r>
              <a:rPr lang="lt-LT" dirty="0" smtClean="0">
                <a:latin typeface="Times New Roman" pitchFamily="18" charset="0"/>
                <a:cs typeface="Times New Roman" pitchFamily="18" charset="0"/>
              </a:rPr>
              <a:t>Knyga bus naudinga ir logopedams bei specialiesiems pedagogams, dirbantiems su vaikais, turinčiais skaitymo ir rašymo sunkumų.</a:t>
            </a:r>
          </a:p>
          <a:p>
            <a:endParaRPr lang="lt-LT" dirty="0"/>
          </a:p>
        </p:txBody>
      </p:sp>
      <p:pic>
        <p:nvPicPr>
          <p:cNvPr id="4100" name="Picture 4" descr="C:\Users\User\Desktop\1462874212_001.jpg"/>
          <p:cNvPicPr>
            <a:picLocks noChangeAspect="1" noChangeArrowheads="1"/>
          </p:cNvPicPr>
          <p:nvPr/>
        </p:nvPicPr>
        <p:blipFill>
          <a:blip r:embed="rId2" cstate="print"/>
          <a:srcRect/>
          <a:stretch>
            <a:fillRect/>
          </a:stretch>
        </p:blipFill>
        <p:spPr bwMode="auto">
          <a:xfrm>
            <a:off x="6096000" y="188640"/>
            <a:ext cx="3048000" cy="3638550"/>
          </a:xfrm>
          <a:prstGeom prst="rect">
            <a:avLst/>
          </a:prstGeom>
          <a:noFill/>
        </p:spPr>
      </p:pic>
      <p:pic>
        <p:nvPicPr>
          <p:cNvPr id="4101" name="Picture 5" descr="C:\Users\User\Desktop\1462874093_labas-raide-2-1.jpg"/>
          <p:cNvPicPr>
            <a:picLocks noChangeAspect="1" noChangeArrowheads="1"/>
          </p:cNvPicPr>
          <p:nvPr/>
        </p:nvPicPr>
        <p:blipFill>
          <a:blip r:embed="rId3" cstate="print"/>
          <a:srcRect/>
          <a:stretch>
            <a:fillRect/>
          </a:stretch>
        </p:blipFill>
        <p:spPr bwMode="auto">
          <a:xfrm>
            <a:off x="6084168" y="3501326"/>
            <a:ext cx="3059831" cy="335667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urinio vietos rezervavimo ženklas 4"/>
          <p:cNvSpPr>
            <a:spLocks noGrp="1"/>
          </p:cNvSpPr>
          <p:nvPr>
            <p:ph idx="1"/>
          </p:nvPr>
        </p:nvSpPr>
        <p:spPr>
          <a:xfrm>
            <a:off x="179512" y="1447800"/>
            <a:ext cx="4032448" cy="4800600"/>
          </a:xfrm>
        </p:spPr>
        <p:txBody>
          <a:bodyPr>
            <a:normAutofit/>
          </a:bodyPr>
          <a:lstStyle/>
          <a:p>
            <a:r>
              <a:rPr lang="lt-LT" dirty="0" smtClean="0">
                <a:latin typeface="Times New Roman" pitchFamily="18" charset="0"/>
                <a:cs typeface="Times New Roman" pitchFamily="18" charset="0"/>
              </a:rPr>
              <a:t>Leidinys skiriamas logopedams, specialiesiems pedagogams, pradinių klasių mokytojams, tėvams, besirūpinantiems vaikų taisyklinga tartimi, rašymu, loginio mąstymo ugdymu</a:t>
            </a:r>
            <a:r>
              <a:rPr lang="lt-LT" dirty="0" smtClean="0"/>
              <a:t>.</a:t>
            </a:r>
            <a:endParaRPr lang="lt-LT" dirty="0"/>
          </a:p>
        </p:txBody>
      </p:sp>
      <p:pic>
        <p:nvPicPr>
          <p:cNvPr id="6147" name="Picture 3" descr="C:\Users\User\Desktop\1462875110_abc.jpg"/>
          <p:cNvPicPr>
            <a:picLocks noChangeAspect="1" noChangeArrowheads="1"/>
          </p:cNvPicPr>
          <p:nvPr/>
        </p:nvPicPr>
        <p:blipFill>
          <a:blip r:embed="rId2" cstate="print"/>
          <a:srcRect/>
          <a:stretch>
            <a:fillRect/>
          </a:stretch>
        </p:blipFill>
        <p:spPr bwMode="auto">
          <a:xfrm>
            <a:off x="4240531" y="0"/>
            <a:ext cx="4903469"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urinio vietos rezervavimo ženklas 4"/>
          <p:cNvSpPr>
            <a:spLocks noGrp="1"/>
          </p:cNvSpPr>
          <p:nvPr>
            <p:ph idx="1"/>
          </p:nvPr>
        </p:nvSpPr>
        <p:spPr>
          <a:xfrm>
            <a:off x="0" y="332656"/>
            <a:ext cx="5076056" cy="5915744"/>
          </a:xfrm>
        </p:spPr>
        <p:txBody>
          <a:bodyPr>
            <a:normAutofit fontScale="92500" lnSpcReduction="10000"/>
          </a:bodyPr>
          <a:lstStyle/>
          <a:p>
            <a:r>
              <a:rPr lang="lt-LT" dirty="0" smtClean="0"/>
              <a:t>„</a:t>
            </a:r>
            <a:r>
              <a:rPr lang="lt-LT" dirty="0" smtClean="0">
                <a:latin typeface="Times New Roman" pitchFamily="18" charset="0"/>
                <a:cs typeface="Times New Roman" pitchFamily="18" charset="0"/>
              </a:rPr>
              <a:t>Kalbos ugdymo pratybų sąsiuvinis“. </a:t>
            </a:r>
          </a:p>
          <a:p>
            <a:r>
              <a:rPr lang="lt-LT" dirty="0" smtClean="0">
                <a:latin typeface="Times New Roman" pitchFamily="18" charset="0"/>
                <a:cs typeface="Times New Roman" pitchFamily="18" charset="0"/>
              </a:rPr>
              <a:t>Viso  išleistos 8 pratybų sąsiuvinio dalys.</a:t>
            </a:r>
          </a:p>
          <a:p>
            <a:r>
              <a:rPr lang="lt-LT" dirty="0" smtClean="0">
                <a:latin typeface="Times New Roman" pitchFamily="18" charset="0"/>
                <a:cs typeface="Times New Roman" pitchFamily="18" charset="0"/>
              </a:rPr>
              <a:t>Pratybų sąsiuviniai skiriami bendrojo lavinimo mokyklų pradinių klasių mokiniams darbui per </a:t>
            </a:r>
            <a:r>
              <a:rPr lang="lt-LT" dirty="0" err="1" smtClean="0">
                <a:latin typeface="Times New Roman" pitchFamily="18" charset="0"/>
                <a:cs typeface="Times New Roman" pitchFamily="18" charset="0"/>
              </a:rPr>
              <a:t>logopedines</a:t>
            </a:r>
            <a:r>
              <a:rPr lang="lt-LT" dirty="0" smtClean="0">
                <a:latin typeface="Times New Roman" pitchFamily="18" charset="0"/>
                <a:cs typeface="Times New Roman" pitchFamily="18" charset="0"/>
              </a:rPr>
              <a:t> pratybas. </a:t>
            </a:r>
          </a:p>
          <a:p>
            <a:r>
              <a:rPr lang="lt-LT" dirty="0" smtClean="0">
                <a:latin typeface="Times New Roman" pitchFamily="18" charset="0"/>
                <a:cs typeface="Times New Roman" pitchFamily="18" charset="0"/>
              </a:rPr>
              <a:t>Jame pateikiamos užduotys vaikų sakytinei kalbai lavinti, rašymo ir skaitymo įgūdžiams tobulinti. </a:t>
            </a:r>
          </a:p>
          <a:p>
            <a:r>
              <a:rPr lang="lt-LT" dirty="0" smtClean="0">
                <a:latin typeface="Times New Roman" pitchFamily="18" charset="0"/>
                <a:cs typeface="Times New Roman" pitchFamily="18" charset="0"/>
              </a:rPr>
              <a:t>Metodinė priemonė pravers tėveliams bei pradinių klasių mokytojams, kurie papildomai dirba su vaikais.</a:t>
            </a:r>
            <a:endParaRPr lang="lt-LT" dirty="0">
              <a:latin typeface="Times New Roman" pitchFamily="18" charset="0"/>
              <a:cs typeface="Times New Roman" pitchFamily="18" charset="0"/>
            </a:endParaRPr>
          </a:p>
        </p:txBody>
      </p:sp>
      <p:pic>
        <p:nvPicPr>
          <p:cNvPr id="8195" name="Picture 3" descr="C:\Users\User\Desktop\lla032.jpg"/>
          <p:cNvPicPr>
            <a:picLocks noChangeAspect="1" noChangeArrowheads="1"/>
          </p:cNvPicPr>
          <p:nvPr/>
        </p:nvPicPr>
        <p:blipFill>
          <a:blip r:embed="rId2" cstate="print"/>
          <a:srcRect/>
          <a:stretch>
            <a:fillRect/>
          </a:stretch>
        </p:blipFill>
        <p:spPr bwMode="auto">
          <a:xfrm>
            <a:off x="5148064" y="764703"/>
            <a:ext cx="3995936" cy="562467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t>Įvairios interaktyvios užduotys</a:t>
            </a:r>
            <a:br>
              <a:rPr lang="lt-LT" dirty="0" smtClean="0"/>
            </a:br>
            <a:endParaRPr lang="lt-LT" dirty="0"/>
          </a:p>
        </p:txBody>
      </p:sp>
      <p:sp>
        <p:nvSpPr>
          <p:cNvPr id="3" name="Turinio vietos rezervavimo ženklas 2"/>
          <p:cNvSpPr>
            <a:spLocks noGrp="1"/>
          </p:cNvSpPr>
          <p:nvPr>
            <p:ph idx="1"/>
          </p:nvPr>
        </p:nvSpPr>
        <p:spPr/>
        <p:txBody>
          <a:bodyPr/>
          <a:lstStyle/>
          <a:p>
            <a:endParaRPr lang="en-US" sz="2000" u="sng" dirty="0" smtClean="0">
              <a:hlinkClick r:id="rId2"/>
            </a:endParaRPr>
          </a:p>
          <a:p>
            <a:r>
              <a:rPr lang="en-US" sz="2000" u="sng" dirty="0" smtClean="0">
                <a:hlinkClick r:id="rId2"/>
              </a:rPr>
              <a:t>https://wordwall.net/community</a:t>
            </a:r>
            <a:endParaRPr lang="lt-LT" sz="2000" u="sng" dirty="0" smtClean="0">
              <a:hlinkClick r:id="rId2"/>
            </a:endParaRPr>
          </a:p>
          <a:p>
            <a:endParaRPr lang="en-US" sz="2000" u="sng" dirty="0" smtClean="0">
              <a:hlinkClick r:id="rId2"/>
            </a:endParaRPr>
          </a:p>
          <a:p>
            <a:endParaRPr lang="en-US" sz="2000" u="sng" dirty="0" smtClean="0">
              <a:hlinkClick r:id="rId2"/>
            </a:endParaRPr>
          </a:p>
          <a:p>
            <a:r>
              <a:rPr lang="lt-LT" sz="2000" u="sng" dirty="0" smtClean="0">
                <a:hlinkClick r:id="rId2"/>
              </a:rPr>
              <a:t>https://wordwall.net/resource/1305981/pavadink-paveikslėlį-ir-pasirink-raidę-p-arba-b</a:t>
            </a:r>
            <a:endParaRPr lang="en-US" sz="2000" u="sng" dirty="0" smtClean="0"/>
          </a:p>
          <a:p>
            <a:endParaRPr lang="en-US" sz="2000" u="sng" dirty="0" smtClean="0"/>
          </a:p>
          <a:p>
            <a:r>
              <a:rPr lang="lt-LT" sz="2000" u="sng" dirty="0" smtClean="0">
                <a:hlinkClick r:id="rId3"/>
              </a:rPr>
              <a:t>https://wordwall.net/resource/1109752/s-%c5%a1-diferencijavimas</a:t>
            </a:r>
            <a:endParaRPr lang="en-US" sz="2000" u="sng" dirty="0" smtClean="0"/>
          </a:p>
          <a:p>
            <a:endParaRPr lang="en-US" sz="2000" u="sng" dirty="0" smtClean="0"/>
          </a:p>
          <a:p>
            <a:endParaRPr lang="en-US" sz="2000" u="sng" dirty="0" smtClean="0"/>
          </a:p>
          <a:p>
            <a:endParaRPr lang="lt-L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 y="-36002"/>
            <a:ext cx="9087344" cy="681550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2951312" y="1484784"/>
            <a:ext cx="6192688" cy="5373216"/>
          </a:xfrm>
        </p:spPr>
        <p:txBody>
          <a:bodyPr>
            <a:normAutofit lnSpcReduction="10000"/>
          </a:bodyPr>
          <a:lstStyle/>
          <a:p>
            <a:r>
              <a:rPr lang="lt-LT" dirty="0" smtClean="0">
                <a:latin typeface="Times New Roman" pitchFamily="18" charset="0"/>
                <a:cs typeface="Times New Roman" pitchFamily="18" charset="0"/>
              </a:rPr>
              <a:t>Esant nepakankamai išlavėjusiai foneminei klausai, gali formuotis </a:t>
            </a:r>
            <a:r>
              <a:rPr lang="lt-LT" dirty="0" smtClean="0">
                <a:solidFill>
                  <a:srgbClr val="FF0000"/>
                </a:solidFill>
                <a:latin typeface="Times New Roman" pitchFamily="18" charset="0"/>
                <a:cs typeface="Times New Roman" pitchFamily="18" charset="0"/>
              </a:rPr>
              <a:t>netikslus garsų tarimas.</a:t>
            </a:r>
            <a:endParaRPr lang="en-US" dirty="0" smtClean="0">
              <a:solidFill>
                <a:srgbClr val="FF0000"/>
              </a:solidFill>
              <a:latin typeface="Times New Roman" pitchFamily="18" charset="0"/>
              <a:cs typeface="Times New Roman" pitchFamily="18" charset="0"/>
            </a:endParaRPr>
          </a:p>
          <a:p>
            <a:r>
              <a:rPr lang="lt-LT" dirty="0" smtClean="0">
                <a:latin typeface="Times New Roman" pitchFamily="18" charset="0"/>
                <a:cs typeface="Times New Roman" pitchFamily="18" charset="0"/>
              </a:rPr>
              <a:t> Toks reiškinys, kai vaikas iki ketverių metų dar painioja ar netaria kai kurių grupių garsų, vadinamas fiziologiniu šveplavimu.</a:t>
            </a:r>
            <a:endParaRPr lang="en-US" dirty="0" smtClean="0">
              <a:latin typeface="Times New Roman" pitchFamily="18" charset="0"/>
              <a:cs typeface="Times New Roman" pitchFamily="18" charset="0"/>
            </a:endParaRPr>
          </a:p>
          <a:p>
            <a:r>
              <a:rPr lang="lt-LT" dirty="0" smtClean="0">
                <a:latin typeface="Times New Roman" pitchFamily="18" charset="0"/>
                <a:cs typeface="Times New Roman" pitchFamily="18" charset="0"/>
              </a:rPr>
              <a:t>Esant silpnam </a:t>
            </a:r>
            <a:r>
              <a:rPr lang="lt-LT" dirty="0" err="1" smtClean="0">
                <a:latin typeface="Times New Roman" pitchFamily="18" charset="0"/>
                <a:cs typeface="Times New Roman" pitchFamily="18" charset="0"/>
              </a:rPr>
              <a:t>foneminiui</a:t>
            </a:r>
            <a:r>
              <a:rPr lang="lt-LT" dirty="0" smtClean="0">
                <a:latin typeface="Times New Roman" pitchFamily="18" charset="0"/>
                <a:cs typeface="Times New Roman" pitchFamily="18" charset="0"/>
              </a:rPr>
              <a:t> suvokimui, </a:t>
            </a:r>
            <a:r>
              <a:rPr lang="lt-LT" dirty="0" smtClean="0">
                <a:solidFill>
                  <a:srgbClr val="FF0000"/>
                </a:solidFill>
                <a:latin typeface="Times New Roman" pitchFamily="18" charset="0"/>
                <a:cs typeface="Times New Roman" pitchFamily="18" charset="0"/>
              </a:rPr>
              <a:t>vaikui sunkiau sekasi ištarti sudėtingos garsinės struktūros žodžius, retesniais atvejais labai stipriai iškraipo daugiaskiemenių žodžių struktūrą ar šių žodžių visai neištaria. </a:t>
            </a:r>
            <a:endParaRPr lang="lt-LT" dirty="0">
              <a:solidFill>
                <a:srgbClr val="FF0000"/>
              </a:solidFill>
              <a:latin typeface="Times New Roman" pitchFamily="18" charset="0"/>
              <a:cs typeface="Times New Roman" pitchFamily="18" charset="0"/>
            </a:endParaRPr>
          </a:p>
        </p:txBody>
      </p:sp>
      <p:sp>
        <p:nvSpPr>
          <p:cNvPr id="2" name="Antraštė 1"/>
          <p:cNvSpPr>
            <a:spLocks noGrp="1"/>
          </p:cNvSpPr>
          <p:nvPr>
            <p:ph type="title"/>
          </p:nvPr>
        </p:nvSpPr>
        <p:spPr>
          <a:xfrm>
            <a:off x="323528" y="274638"/>
            <a:ext cx="8610160" cy="1143000"/>
          </a:xfrm>
        </p:spPr>
        <p:txBody>
          <a:bodyPr>
            <a:normAutofit fontScale="90000"/>
          </a:bodyPr>
          <a:lstStyle/>
          <a:p>
            <a:r>
              <a:rPr lang="lt-LT" dirty="0" smtClean="0">
                <a:latin typeface="Times New Roman" pitchFamily="18" charset="0"/>
                <a:cs typeface="Times New Roman" pitchFamily="18" charset="0"/>
              </a:rPr>
              <a:t>FONEMINĖS KLAUSOS LAVINIMAS</a:t>
            </a:r>
            <a:endParaRPr lang="lt-LT" dirty="0">
              <a:latin typeface="Times New Roman" pitchFamily="18" charset="0"/>
              <a:cs typeface="Times New Roman" pitchFamily="18" charset="0"/>
            </a:endParaRPr>
          </a:p>
        </p:txBody>
      </p:sp>
      <p:pic>
        <p:nvPicPr>
          <p:cNvPr id="4" name="Picture 1" descr="http://manoraseiniai.lt/uploads/newsitems/23621/thumb_377x252_crop/87490185414af1ede8310f0ba041a09c.jpg"/>
          <p:cNvPicPr/>
          <p:nvPr/>
        </p:nvPicPr>
        <p:blipFill>
          <a:blip r:embed="rId2" cstate="print">
            <a:grayscl/>
          </a:blip>
          <a:srcRect/>
          <a:stretch>
            <a:fillRect/>
          </a:stretch>
        </p:blipFill>
        <p:spPr bwMode="auto">
          <a:xfrm>
            <a:off x="0" y="4665737"/>
            <a:ext cx="2664296" cy="2192263"/>
          </a:xfrm>
          <a:prstGeom prst="rect">
            <a:avLst/>
          </a:prstGeom>
          <a:noFill/>
          <a:ln w="9525">
            <a:noFill/>
            <a:miter lim="800000"/>
            <a:headEnd/>
            <a:tailEnd/>
          </a:ln>
        </p:spPr>
      </p:pic>
    </p:spTree>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395536" y="260648"/>
            <a:ext cx="5544616" cy="5987752"/>
          </a:xfrm>
        </p:spPr>
        <p:txBody>
          <a:bodyPr>
            <a:normAutofit/>
          </a:bodyPr>
          <a:lstStyle/>
          <a:p>
            <a:r>
              <a:rPr lang="lt-LT" dirty="0" smtClean="0">
                <a:latin typeface="Times New Roman" pitchFamily="18" charset="0"/>
                <a:cs typeface="Times New Roman" pitchFamily="18" charset="0"/>
              </a:rPr>
              <a:t>Geriausias būdas foneminei klausai lavinti yra </a:t>
            </a:r>
            <a:r>
              <a:rPr lang="lt-LT" dirty="0" smtClean="0">
                <a:solidFill>
                  <a:srgbClr val="0070C0"/>
                </a:solidFill>
                <a:latin typeface="Times New Roman" pitchFamily="18" charset="0"/>
                <a:cs typeface="Times New Roman" pitchFamily="18" charset="0"/>
              </a:rPr>
              <a:t>žaidimas.</a:t>
            </a:r>
            <a:r>
              <a:rPr lang="lt-LT" dirty="0" smtClean="0">
                <a:latin typeface="Times New Roman" pitchFamily="18" charset="0"/>
                <a:cs typeface="Times New Roman" pitchFamily="18" charset="0"/>
              </a:rPr>
              <a:t> Pirmiausiai vaiką mokome skirti nekalbinius garsus </a:t>
            </a:r>
            <a:r>
              <a:rPr lang="lt-LT" dirty="0" smtClean="0">
                <a:solidFill>
                  <a:srgbClr val="0070C0"/>
                </a:solidFill>
                <a:latin typeface="Times New Roman" pitchFamily="18" charset="0"/>
                <a:cs typeface="Times New Roman" pitchFamily="18" charset="0"/>
              </a:rPr>
              <a:t>(„Atspėk, kas kalba?“, „Kas skamba?“, „Gatvės, namų garsai“ ir pan.).</a:t>
            </a:r>
            <a:endParaRPr lang="en-US" dirty="0" smtClean="0">
              <a:solidFill>
                <a:srgbClr val="0070C0"/>
              </a:solidFill>
              <a:latin typeface="Times New Roman" pitchFamily="18" charset="0"/>
              <a:cs typeface="Times New Roman" pitchFamily="18" charset="0"/>
            </a:endParaRPr>
          </a:p>
          <a:p>
            <a:endParaRPr lang="lt-LT" dirty="0">
              <a:latin typeface="Times New Roman" pitchFamily="18" charset="0"/>
              <a:cs typeface="Times New Roman" pitchFamily="18" charset="0"/>
            </a:endParaRPr>
          </a:p>
        </p:txBody>
      </p:sp>
      <p:pic>
        <p:nvPicPr>
          <p:cNvPr id="4" name="Picture 2" descr="C:\Users\User\Desktop\20210415_081802.jpg"/>
          <p:cNvPicPr>
            <a:picLocks noChangeAspect="1" noChangeArrowheads="1"/>
          </p:cNvPicPr>
          <p:nvPr/>
        </p:nvPicPr>
        <p:blipFill>
          <a:blip r:embed="rId2" cstate="print"/>
          <a:srcRect/>
          <a:stretch>
            <a:fillRect/>
          </a:stretch>
        </p:blipFill>
        <p:spPr bwMode="auto">
          <a:xfrm rot="5400000">
            <a:off x="4950126" y="2762842"/>
            <a:ext cx="4463819" cy="334786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187624" y="188640"/>
            <a:ext cx="7498080" cy="6669360"/>
          </a:xfrm>
        </p:spPr>
        <p:txBody>
          <a:bodyPr>
            <a:normAutofit lnSpcReduction="10000"/>
          </a:bodyPr>
          <a:lstStyle/>
          <a:p>
            <a:r>
              <a:rPr lang="lt-LT" dirty="0" smtClean="0">
                <a:latin typeface="Times New Roman" pitchFamily="18" charset="0"/>
                <a:cs typeface="Times New Roman" pitchFamily="18" charset="0"/>
              </a:rPr>
              <a:t>Mokomas tarti garsas pirmiausia skiriamas iš grupės garsų. Pavyzdžiui, mokydama garso s tarimo ir tikslindama šio garso akustinius požymius, iš pradžių pasiūloma vaikui </a:t>
            </a:r>
            <a:r>
              <a:rPr lang="lt-LT" dirty="0" smtClean="0">
                <a:solidFill>
                  <a:srgbClr val="FF0000"/>
                </a:solidFill>
                <a:latin typeface="Times New Roman" pitchFamily="18" charset="0"/>
                <a:cs typeface="Times New Roman" pitchFamily="18" charset="0"/>
              </a:rPr>
              <a:t>išgirsti šį garsą garsų grupėje</a:t>
            </a:r>
            <a:r>
              <a:rPr lang="lt-LT" dirty="0" smtClean="0">
                <a:latin typeface="Times New Roman" pitchFamily="18" charset="0"/>
                <a:cs typeface="Times New Roman" pitchFamily="18" charset="0"/>
              </a:rPr>
              <a:t>: a, s, p, s, b, s, v, t, s ir atitinkamai į jį reaguoti.</a:t>
            </a:r>
            <a:endParaRPr lang="en-US" dirty="0" smtClean="0">
              <a:latin typeface="Times New Roman" pitchFamily="18" charset="0"/>
              <a:cs typeface="Times New Roman" pitchFamily="18" charset="0"/>
            </a:endParaRPr>
          </a:p>
          <a:p>
            <a:r>
              <a:rPr lang="lt-LT" dirty="0" smtClean="0">
                <a:latin typeface="Times New Roman" pitchFamily="18" charset="0"/>
                <a:cs typeface="Times New Roman" pitchFamily="18" charset="0"/>
              </a:rPr>
              <a:t> Jei vaikas tokią užduotį atlieka, </a:t>
            </a:r>
            <a:r>
              <a:rPr lang="lt-LT" dirty="0" smtClean="0">
                <a:solidFill>
                  <a:srgbClr val="FF0000"/>
                </a:solidFill>
                <a:latin typeface="Times New Roman" pitchFamily="18" charset="0"/>
                <a:cs typeface="Times New Roman" pitchFamily="18" charset="0"/>
              </a:rPr>
              <a:t>į garsų grupę įtraukiame jau ir tokias fonemas, kurios </a:t>
            </a:r>
            <a:r>
              <a:rPr lang="lt-LT" dirty="0" err="1" smtClean="0">
                <a:solidFill>
                  <a:srgbClr val="FF0000"/>
                </a:solidFill>
                <a:latin typeface="Times New Roman" pitchFamily="18" charset="0"/>
                <a:cs typeface="Times New Roman" pitchFamily="18" charset="0"/>
              </a:rPr>
              <a:t>akustiškai</a:t>
            </a:r>
            <a:r>
              <a:rPr lang="lt-LT" dirty="0" smtClean="0">
                <a:solidFill>
                  <a:srgbClr val="FF0000"/>
                </a:solidFill>
                <a:latin typeface="Times New Roman" pitchFamily="18" charset="0"/>
                <a:cs typeface="Times New Roman" pitchFamily="18" charset="0"/>
              </a:rPr>
              <a:t> (o dažniausiai ir </a:t>
            </a:r>
            <a:r>
              <a:rPr lang="lt-LT" dirty="0" err="1" smtClean="0">
                <a:solidFill>
                  <a:srgbClr val="FF0000"/>
                </a:solidFill>
                <a:latin typeface="Times New Roman" pitchFamily="18" charset="0"/>
                <a:cs typeface="Times New Roman" pitchFamily="18" charset="0"/>
              </a:rPr>
              <a:t>artikuliaciniu</a:t>
            </a:r>
            <a:r>
              <a:rPr lang="lt-LT" dirty="0" smtClean="0">
                <a:solidFill>
                  <a:srgbClr val="FF0000"/>
                </a:solidFill>
                <a:latin typeface="Times New Roman" pitchFamily="18" charset="0"/>
                <a:cs typeface="Times New Roman" pitchFamily="18" charset="0"/>
              </a:rPr>
              <a:t> požiūriu) daug artimesnės mokomajai</a:t>
            </a:r>
            <a:r>
              <a:rPr lang="lt-LT" dirty="0" smtClean="0">
                <a:latin typeface="Times New Roman" pitchFamily="18" charset="0"/>
                <a:cs typeface="Times New Roman" pitchFamily="18" charset="0"/>
              </a:rPr>
              <a:t>, pavyzdžiui: s, v, š, s, t, ž, z, s.</a:t>
            </a:r>
            <a:endParaRPr lang="en-US" dirty="0" smtClean="0">
              <a:latin typeface="Times New Roman" pitchFamily="18" charset="0"/>
              <a:cs typeface="Times New Roman" pitchFamily="18" charset="0"/>
            </a:endParaRPr>
          </a:p>
          <a:p>
            <a:r>
              <a:rPr lang="lt-LT" dirty="0" smtClean="0">
                <a:latin typeface="Times New Roman" pitchFamily="18" charset="0"/>
                <a:cs typeface="Times New Roman" pitchFamily="18" charset="0"/>
              </a:rPr>
              <a:t> Išmokę  skirti  garsą  garsų grupėje, </a:t>
            </a:r>
            <a:r>
              <a:rPr lang="lt-LT" dirty="0" smtClean="0">
                <a:solidFill>
                  <a:srgbClr val="FF0000"/>
                </a:solidFill>
                <a:latin typeface="Times New Roman" pitchFamily="18" charset="0"/>
                <a:cs typeface="Times New Roman" pitchFamily="18" charset="0"/>
              </a:rPr>
              <a:t>mokome jį skirti </a:t>
            </a:r>
            <a:r>
              <a:rPr lang="lt-LT" dirty="0" err="1" smtClean="0">
                <a:solidFill>
                  <a:srgbClr val="FF0000"/>
                </a:solidFill>
                <a:latin typeface="Times New Roman" pitchFamily="18" charset="0"/>
                <a:cs typeface="Times New Roman" pitchFamily="18" charset="0"/>
              </a:rPr>
              <a:t>skiemenukų</a:t>
            </a:r>
            <a:r>
              <a:rPr lang="lt-LT" dirty="0" smtClean="0">
                <a:solidFill>
                  <a:srgbClr val="FF0000"/>
                </a:solidFill>
                <a:latin typeface="Times New Roman" pitchFamily="18" charset="0"/>
                <a:cs typeface="Times New Roman" pitchFamily="18" charset="0"/>
              </a:rPr>
              <a:t> grupėje</a:t>
            </a:r>
            <a:r>
              <a:rPr lang="lt-LT" dirty="0" smtClean="0">
                <a:latin typeface="Times New Roman" pitchFamily="18" charset="0"/>
                <a:cs typeface="Times New Roman" pitchFamily="18" charset="0"/>
              </a:rPr>
              <a:t>, pavyzdžiui: </a:t>
            </a:r>
            <a:r>
              <a:rPr lang="lt-LT" dirty="0" err="1" smtClean="0">
                <a:latin typeface="Times New Roman" pitchFamily="18" charset="0"/>
                <a:cs typeface="Times New Roman" pitchFamily="18" charset="0"/>
              </a:rPr>
              <a:t>as</a:t>
            </a:r>
            <a:r>
              <a:rPr lang="lt-LT" dirty="0" smtClean="0">
                <a:latin typeface="Times New Roman" pitchFamily="18" charset="0"/>
                <a:cs typeface="Times New Roman" pitchFamily="18" charset="0"/>
              </a:rPr>
              <a:t>, aš </a:t>
            </a:r>
            <a:r>
              <a:rPr lang="lt-LT" dirty="0" err="1" smtClean="0">
                <a:latin typeface="Times New Roman" pitchFamily="18" charset="0"/>
                <a:cs typeface="Times New Roman" pitchFamily="18" charset="0"/>
              </a:rPr>
              <a:t>sū</a:t>
            </a:r>
            <a:r>
              <a:rPr lang="lt-LT" dirty="0" smtClean="0">
                <a:latin typeface="Times New Roman" pitchFamily="18" charset="0"/>
                <a:cs typeface="Times New Roman" pitchFamily="18" charset="0"/>
              </a:rPr>
              <a:t>, </a:t>
            </a:r>
            <a:r>
              <a:rPr lang="lt-LT" dirty="0" err="1" smtClean="0">
                <a:latin typeface="Times New Roman" pitchFamily="18" charset="0"/>
                <a:cs typeface="Times New Roman" pitchFamily="18" charset="0"/>
              </a:rPr>
              <a:t>šu</a:t>
            </a:r>
            <a:r>
              <a:rPr lang="lt-LT" dirty="0" smtClean="0">
                <a:latin typeface="Times New Roman" pitchFamily="18" charset="0"/>
                <a:cs typeface="Times New Roman" pitchFamily="18" charset="0"/>
              </a:rPr>
              <a:t>, </a:t>
            </a:r>
            <a:r>
              <a:rPr lang="lt-LT" dirty="0" err="1" smtClean="0">
                <a:latin typeface="Times New Roman" pitchFamily="18" charset="0"/>
                <a:cs typeface="Times New Roman" pitchFamily="18" charset="0"/>
              </a:rPr>
              <a:t>zo</a:t>
            </a:r>
            <a:r>
              <a:rPr lang="lt-LT" dirty="0" smtClean="0">
                <a:latin typeface="Times New Roman" pitchFamily="18" charset="0"/>
                <a:cs typeface="Times New Roman" pitchFamily="18" charset="0"/>
              </a:rPr>
              <a:t>, </a:t>
            </a:r>
            <a:r>
              <a:rPr lang="lt-LT" dirty="0" err="1" smtClean="0">
                <a:latin typeface="Times New Roman" pitchFamily="18" charset="0"/>
                <a:cs typeface="Times New Roman" pitchFamily="18" charset="0"/>
              </a:rPr>
              <a:t>zū</a:t>
            </a:r>
            <a:r>
              <a:rPr lang="lt-LT" dirty="0" smtClean="0">
                <a:latin typeface="Times New Roman" pitchFamily="18" charset="0"/>
                <a:cs typeface="Times New Roman" pitchFamily="18" charset="0"/>
              </a:rPr>
              <a:t>, </a:t>
            </a:r>
            <a:r>
              <a:rPr lang="lt-LT" dirty="0" err="1" smtClean="0">
                <a:latin typeface="Times New Roman" pitchFamily="18" charset="0"/>
                <a:cs typeface="Times New Roman" pitchFamily="18" charset="0"/>
              </a:rPr>
              <a:t>cu</a:t>
            </a:r>
            <a:r>
              <a:rPr lang="lt-LT" dirty="0" smtClean="0">
                <a:latin typeface="Times New Roman" pitchFamily="18" charset="0"/>
                <a:cs typeface="Times New Roman" pitchFamily="18" charset="0"/>
              </a:rPr>
              <a:t>, su. </a:t>
            </a:r>
            <a:endParaRPr lang="en-US" dirty="0" smtClean="0">
              <a:latin typeface="Times New Roman" pitchFamily="18" charset="0"/>
              <a:cs typeface="Times New Roman" pitchFamily="18" charset="0"/>
            </a:endParaRPr>
          </a:p>
          <a:p>
            <a:r>
              <a:rPr lang="lt-LT" dirty="0" smtClean="0">
                <a:latin typeface="Times New Roman" pitchFamily="18" charset="0"/>
                <a:cs typeface="Times New Roman" pitchFamily="18" charset="0"/>
              </a:rPr>
              <a:t>Dar vėliau siūlome išgirsti tą garsą </a:t>
            </a:r>
            <a:r>
              <a:rPr lang="lt-LT" dirty="0" smtClean="0">
                <a:solidFill>
                  <a:srgbClr val="FF0000"/>
                </a:solidFill>
                <a:latin typeface="Times New Roman" pitchFamily="18" charset="0"/>
                <a:cs typeface="Times New Roman" pitchFamily="18" charset="0"/>
              </a:rPr>
              <a:t>žodžiuose, sakiniuose, rišliame tekste</a:t>
            </a:r>
            <a:r>
              <a:rPr lang="lt-LT" dirty="0" smtClean="0">
                <a:latin typeface="Times New Roman" pitchFamily="18" charset="0"/>
                <a:cs typeface="Times New Roman" pitchFamily="18" charset="0"/>
              </a:rPr>
              <a:t>.</a:t>
            </a:r>
          </a:p>
          <a:p>
            <a:endParaRPr lang="lt-L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435608" y="0"/>
            <a:ext cx="7498080" cy="6248400"/>
          </a:xfrm>
        </p:spPr>
        <p:txBody>
          <a:bodyPr>
            <a:normAutofit/>
          </a:bodyPr>
          <a:lstStyle/>
          <a:p>
            <a:pPr>
              <a:buNone/>
            </a:pPr>
            <a:r>
              <a:rPr lang="lt-LT" sz="3500" b="1" dirty="0" smtClean="0">
                <a:latin typeface="Times New Roman" pitchFamily="18" charset="0"/>
                <a:cs typeface="Times New Roman" pitchFamily="18" charset="0"/>
              </a:rPr>
              <a:t>Mokant skirti iš klausos kitus garsus, juos taip pat patogu sieti su gamtos garsais, pavyzdžiui: </a:t>
            </a:r>
            <a:endParaRPr lang="en-US" sz="3500" b="1" dirty="0" smtClean="0">
              <a:latin typeface="Times New Roman" pitchFamily="18" charset="0"/>
              <a:cs typeface="Times New Roman" pitchFamily="18" charset="0"/>
            </a:endParaRPr>
          </a:p>
          <a:p>
            <a:pPr>
              <a:buNone/>
            </a:pPr>
            <a:endParaRPr lang="lt-LT" sz="3500" b="1" dirty="0" smtClean="0">
              <a:latin typeface="Times New Roman" pitchFamily="18" charset="0"/>
              <a:cs typeface="Times New Roman" pitchFamily="18" charset="0"/>
            </a:endParaRPr>
          </a:p>
          <a:p>
            <a:r>
              <a:rPr lang="lt-LT" dirty="0" smtClean="0">
                <a:latin typeface="Times New Roman" pitchFamily="18" charset="0"/>
                <a:cs typeface="Times New Roman" pitchFamily="18" charset="0"/>
              </a:rPr>
              <a:t>z - skrenda uodas,</a:t>
            </a:r>
          </a:p>
          <a:p>
            <a:r>
              <a:rPr lang="lt-LT" dirty="0" smtClean="0">
                <a:latin typeface="Times New Roman" pitchFamily="18" charset="0"/>
                <a:cs typeface="Times New Roman" pitchFamily="18" charset="0"/>
              </a:rPr>
              <a:t> s - šnypšdama šliaužia gyvatė (vaikai rankos judesiais rodo gyvatės šliaužimą),</a:t>
            </a:r>
          </a:p>
          <a:p>
            <a:r>
              <a:rPr lang="lt-LT" dirty="0" smtClean="0">
                <a:latin typeface="Times New Roman" pitchFamily="18" charset="0"/>
                <a:cs typeface="Times New Roman" pitchFamily="18" charset="0"/>
              </a:rPr>
              <a:t> r - urzgia šuniukas, burzgia traktorius. </a:t>
            </a:r>
          </a:p>
          <a:p>
            <a:endParaRPr lang="en-US" dirty="0" smtClean="0">
              <a:latin typeface="Times New Roman" pitchFamily="18" charset="0"/>
              <a:cs typeface="Times New Roman" pitchFamily="18" charset="0"/>
            </a:endParaRPr>
          </a:p>
          <a:p>
            <a:endParaRPr lang="lt-LT" dirty="0" smtClean="0">
              <a:latin typeface="Times New Roman" pitchFamily="18" charset="0"/>
              <a:cs typeface="Times New Roman" pitchFamily="18" charset="0"/>
            </a:endParaRPr>
          </a:p>
          <a:p>
            <a:pPr>
              <a:buNone/>
            </a:pPr>
            <a:r>
              <a:rPr lang="lt-LT" sz="3800" dirty="0" smtClean="0">
                <a:latin typeface="Times New Roman" pitchFamily="18" charset="0"/>
                <a:cs typeface="Times New Roman" pitchFamily="18" charset="0"/>
              </a:rPr>
              <a:t>   </a:t>
            </a:r>
            <a:endParaRPr lang="lt-LT"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435608" y="188640"/>
            <a:ext cx="2920368" cy="4680520"/>
          </a:xfrm>
        </p:spPr>
        <p:txBody>
          <a:bodyPr>
            <a:normAutofit fontScale="85000" lnSpcReduction="10000"/>
          </a:bodyPr>
          <a:lstStyle/>
          <a:p>
            <a:r>
              <a:rPr lang="lt-LT" dirty="0" smtClean="0">
                <a:solidFill>
                  <a:schemeClr val="tx2">
                    <a:lumMod val="60000"/>
                    <a:lumOff val="40000"/>
                  </a:schemeClr>
                </a:solidFill>
                <a:latin typeface="Times New Roman" pitchFamily="18" charset="0"/>
                <a:cs typeface="Times New Roman" pitchFamily="18" charset="0"/>
              </a:rPr>
              <a:t>Diferencijuojant kalbos garsus</a:t>
            </a:r>
            <a:r>
              <a:rPr lang="lt-LT" dirty="0" smtClean="0">
                <a:latin typeface="Times New Roman" pitchFamily="18" charset="0"/>
                <a:cs typeface="Times New Roman" pitchFamily="18" charset="0"/>
              </a:rPr>
              <a:t>, labai parankus žaidimas, siūlantis paaiškinti, kuo skiriasi žodžiai, turintys labai panašią garsinę struktūrą, pvz.: </a:t>
            </a:r>
            <a:r>
              <a:rPr lang="lt-LT" dirty="0" smtClean="0">
                <a:solidFill>
                  <a:srgbClr val="FF0000"/>
                </a:solidFill>
                <a:latin typeface="Times New Roman" pitchFamily="18" charset="0"/>
                <a:cs typeface="Times New Roman" pitchFamily="18" charset="0"/>
              </a:rPr>
              <a:t>puvo - buvo</a:t>
            </a:r>
            <a:r>
              <a:rPr lang="lt-LT" dirty="0" smtClean="0">
                <a:latin typeface="Times New Roman" pitchFamily="18" charset="0"/>
                <a:cs typeface="Times New Roman" pitchFamily="18" charset="0"/>
              </a:rPr>
              <a:t>, </a:t>
            </a:r>
            <a:r>
              <a:rPr lang="lt-LT" dirty="0" smtClean="0">
                <a:solidFill>
                  <a:srgbClr val="7030A0"/>
                </a:solidFill>
                <a:latin typeface="Times New Roman" pitchFamily="18" charset="0"/>
                <a:cs typeface="Times New Roman" pitchFamily="18" charset="0"/>
              </a:rPr>
              <a:t>paltas - baltas</a:t>
            </a:r>
            <a:r>
              <a:rPr lang="lt-LT" dirty="0" smtClean="0">
                <a:latin typeface="Times New Roman" pitchFamily="18" charset="0"/>
                <a:cs typeface="Times New Roman" pitchFamily="18" charset="0"/>
              </a:rPr>
              <a:t>, </a:t>
            </a:r>
            <a:r>
              <a:rPr lang="lt-LT" dirty="0" smtClean="0">
                <a:solidFill>
                  <a:srgbClr val="00B050"/>
                </a:solidFill>
                <a:latin typeface="Times New Roman" pitchFamily="18" charset="0"/>
                <a:cs typeface="Times New Roman" pitchFamily="18" charset="0"/>
              </a:rPr>
              <a:t>kalva - galva</a:t>
            </a:r>
            <a:r>
              <a:rPr lang="lt-LT" dirty="0" smtClean="0">
                <a:latin typeface="Times New Roman" pitchFamily="18" charset="0"/>
                <a:cs typeface="Times New Roman" pitchFamily="18" charset="0"/>
              </a:rPr>
              <a:t>, kelia - gelia, </a:t>
            </a:r>
            <a:r>
              <a:rPr lang="lt-LT" dirty="0" smtClean="0">
                <a:solidFill>
                  <a:srgbClr val="FF0000"/>
                </a:solidFill>
                <a:latin typeface="Times New Roman" pitchFamily="18" charset="0"/>
                <a:cs typeface="Times New Roman" pitchFamily="18" charset="0"/>
              </a:rPr>
              <a:t>tušas - dušas</a:t>
            </a:r>
            <a:r>
              <a:rPr lang="lt-LT" dirty="0" smtClean="0">
                <a:solidFill>
                  <a:srgbClr val="00B0F0"/>
                </a:solidFill>
                <a:latin typeface="Times New Roman" pitchFamily="18" charset="0"/>
                <a:cs typeface="Times New Roman" pitchFamily="18" charset="0"/>
              </a:rPr>
              <a:t>, musė - mušė</a:t>
            </a:r>
            <a:r>
              <a:rPr lang="lt-LT" dirty="0" smtClean="0">
                <a:latin typeface="Times New Roman" pitchFamily="18" charset="0"/>
                <a:cs typeface="Times New Roman" pitchFamily="18" charset="0"/>
              </a:rPr>
              <a:t>, </a:t>
            </a:r>
            <a:r>
              <a:rPr lang="lt-LT" dirty="0" smtClean="0">
                <a:solidFill>
                  <a:schemeClr val="accent3">
                    <a:lumMod val="75000"/>
                  </a:schemeClr>
                </a:solidFill>
                <a:latin typeface="Times New Roman" pitchFamily="18" charset="0"/>
                <a:cs typeface="Times New Roman" pitchFamily="18" charset="0"/>
              </a:rPr>
              <a:t>karvė - kalvė </a:t>
            </a:r>
            <a:r>
              <a:rPr lang="lt-LT" dirty="0" smtClean="0">
                <a:latin typeface="Times New Roman" pitchFamily="18" charset="0"/>
                <a:cs typeface="Times New Roman" pitchFamily="18" charset="0"/>
              </a:rPr>
              <a:t>ir t.t.</a:t>
            </a:r>
          </a:p>
          <a:p>
            <a:endParaRPr lang="lt-LT" dirty="0"/>
          </a:p>
        </p:txBody>
      </p:sp>
      <p:pic>
        <p:nvPicPr>
          <p:cNvPr id="1028" name="Picture 4" descr="C:\Users\User\Desktop\panskm.jpg"/>
          <p:cNvPicPr>
            <a:picLocks noChangeAspect="1" noChangeArrowheads="1"/>
          </p:cNvPicPr>
          <p:nvPr/>
        </p:nvPicPr>
        <p:blipFill>
          <a:blip r:embed="rId2" cstate="print"/>
          <a:srcRect/>
          <a:stretch>
            <a:fillRect/>
          </a:stretch>
        </p:blipFill>
        <p:spPr bwMode="auto">
          <a:xfrm>
            <a:off x="1115616" y="3785102"/>
            <a:ext cx="8028384" cy="3072898"/>
          </a:xfrm>
          <a:prstGeom prst="rect">
            <a:avLst/>
          </a:prstGeom>
          <a:noFill/>
        </p:spPr>
      </p:pic>
      <p:pic>
        <p:nvPicPr>
          <p:cNvPr id="4" name="Picture 2" descr="C:\Users\User\Desktop\20210412_135311.jpg"/>
          <p:cNvPicPr>
            <a:picLocks noChangeAspect="1" noChangeArrowheads="1"/>
          </p:cNvPicPr>
          <p:nvPr/>
        </p:nvPicPr>
        <p:blipFill>
          <a:blip r:embed="rId3" cstate="print"/>
          <a:stretch>
            <a:fillRect/>
          </a:stretch>
        </p:blipFill>
        <p:spPr bwMode="auto">
          <a:xfrm>
            <a:off x="4796172" y="404664"/>
            <a:ext cx="4347828" cy="332345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187624" y="332656"/>
            <a:ext cx="7746064" cy="5915744"/>
          </a:xfrm>
        </p:spPr>
        <p:txBody>
          <a:bodyPr>
            <a:normAutofit/>
          </a:bodyPr>
          <a:lstStyle/>
          <a:p>
            <a:r>
              <a:rPr lang="lt-LT" sz="3800" dirty="0" smtClean="0">
                <a:latin typeface="Times New Roman" pitchFamily="18" charset="0"/>
                <a:cs typeface="Times New Roman" pitchFamily="18" charset="0"/>
              </a:rPr>
              <a:t>Vaikams, kurių pažeista </a:t>
            </a:r>
            <a:r>
              <a:rPr lang="lt-LT" sz="3800" u="sng" dirty="0" smtClean="0">
                <a:latin typeface="Times New Roman" pitchFamily="18" charset="0"/>
                <a:cs typeface="Times New Roman" pitchFamily="18" charset="0"/>
              </a:rPr>
              <a:t>foneminė klausa</a:t>
            </a:r>
            <a:r>
              <a:rPr lang="lt-LT" sz="3800" dirty="0" smtClean="0">
                <a:latin typeface="Times New Roman" pitchFamily="18" charset="0"/>
                <a:cs typeface="Times New Roman" pitchFamily="18" charset="0"/>
              </a:rPr>
              <a:t>, arba ji vystosi pavėluotai, </a:t>
            </a:r>
            <a:r>
              <a:rPr lang="lt-LT" sz="3800" dirty="0" smtClean="0">
                <a:solidFill>
                  <a:srgbClr val="FF0000"/>
                </a:solidFill>
                <a:latin typeface="Times New Roman" pitchFamily="18" charset="0"/>
                <a:cs typeface="Times New Roman" pitchFamily="18" charset="0"/>
              </a:rPr>
              <a:t>žodžių analizės ir sintezės įgūdžiai formuojasi labai sunkiai</a:t>
            </a:r>
            <a:r>
              <a:rPr lang="lt-LT" sz="3800" dirty="0" smtClean="0">
                <a:latin typeface="Times New Roman" pitchFamily="18" charset="0"/>
                <a:cs typeface="Times New Roman" pitchFamily="18" charset="0"/>
              </a:rPr>
              <a:t>. O mokėjimas gerai </a:t>
            </a:r>
            <a:r>
              <a:rPr lang="lt-LT" sz="3800" u="sng" dirty="0" smtClean="0">
                <a:latin typeface="Times New Roman" pitchFamily="18" charset="0"/>
                <a:cs typeface="Times New Roman" pitchFamily="18" charset="0"/>
              </a:rPr>
              <a:t>analizuoti žodžio sudėtį </a:t>
            </a:r>
            <a:r>
              <a:rPr lang="lt-LT" sz="3800" dirty="0" smtClean="0">
                <a:latin typeface="Times New Roman" pitchFamily="18" charset="0"/>
                <a:cs typeface="Times New Roman" pitchFamily="18" charset="0"/>
              </a:rPr>
              <a:t>garsais, yra būtina </a:t>
            </a:r>
            <a:r>
              <a:rPr lang="lt-LT" sz="3800" dirty="0" smtClean="0">
                <a:solidFill>
                  <a:srgbClr val="FF0000"/>
                </a:solidFill>
                <a:latin typeface="Times New Roman" pitchFamily="18" charset="0"/>
                <a:cs typeface="Times New Roman" pitchFamily="18" charset="0"/>
              </a:rPr>
              <a:t>sąlyga išmokti skaityti ir rašyti.</a:t>
            </a:r>
          </a:p>
          <a:p>
            <a:endParaRPr lang="lt-L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435608" y="1052736"/>
            <a:ext cx="7498080" cy="5805264"/>
          </a:xfrm>
        </p:spPr>
        <p:txBody>
          <a:bodyPr>
            <a:normAutofit/>
          </a:bodyPr>
          <a:lstStyle/>
          <a:p>
            <a:pPr lvl="0"/>
            <a:r>
              <a:rPr lang="lt-LT" sz="1600" dirty="0" smtClean="0">
                <a:latin typeface="Times New Roman" pitchFamily="18" charset="0"/>
                <a:cs typeface="Times New Roman" pitchFamily="18" charset="0"/>
              </a:rPr>
              <a:t>Nurodyti pirmąjį žodžio garsą (raidę – rašome, garsą – tariame). </a:t>
            </a:r>
          </a:p>
          <a:p>
            <a:pPr lvl="0"/>
            <a:r>
              <a:rPr lang="lt-LT" sz="1600" dirty="0" smtClean="0">
                <a:latin typeface="Times New Roman" pitchFamily="18" charset="0"/>
                <a:cs typeface="Times New Roman" pitchFamily="18" charset="0"/>
              </a:rPr>
              <a:t>Nurodyti paskutinįjį žodžio garsą.</a:t>
            </a:r>
          </a:p>
          <a:p>
            <a:r>
              <a:rPr lang="lt-LT" sz="1600" dirty="0" smtClean="0">
                <a:latin typeface="Times New Roman" pitchFamily="18" charset="0"/>
                <a:cs typeface="Times New Roman" pitchFamily="18" charset="0"/>
              </a:rPr>
              <a:t>Suskaičiuoti žodžio skiemenis. </a:t>
            </a:r>
          </a:p>
          <a:p>
            <a:r>
              <a:rPr lang="lt-LT" sz="1600" dirty="0" smtClean="0">
                <a:latin typeface="Times New Roman" pitchFamily="18" charset="0"/>
                <a:cs typeface="Times New Roman" pitchFamily="18" charset="0"/>
              </a:rPr>
              <a:t>Nurodyti, kelintame skiemenyje yra mokomasis garsas.</a:t>
            </a:r>
            <a:endParaRPr lang="en-US" sz="1600" dirty="0" smtClean="0">
              <a:latin typeface="Times New Roman" pitchFamily="18" charset="0"/>
              <a:cs typeface="Times New Roman" pitchFamily="18" charset="0"/>
            </a:endParaRPr>
          </a:p>
          <a:p>
            <a:pPr lvl="0"/>
            <a:r>
              <a:rPr lang="lt-LT" sz="1600" dirty="0" smtClean="0">
                <a:latin typeface="Times New Roman" pitchFamily="18" charset="0"/>
                <a:cs typeface="Times New Roman" pitchFamily="18" charset="0"/>
              </a:rPr>
              <a:t>Sugalvoti žodį su nurodytu garsu. </a:t>
            </a:r>
          </a:p>
          <a:p>
            <a:pPr lvl="0"/>
            <a:r>
              <a:rPr lang="lt-LT" sz="1600" dirty="0" smtClean="0">
                <a:latin typeface="Times New Roman" pitchFamily="18" charset="0"/>
                <a:cs typeface="Times New Roman" pitchFamily="18" charset="0"/>
              </a:rPr>
              <a:t> Atlikite atvirų skiemenų garsinę analizę (</a:t>
            </a:r>
            <a:r>
              <a:rPr lang="lt-LT" sz="1600" dirty="0" err="1" smtClean="0">
                <a:latin typeface="Times New Roman" pitchFamily="18" charset="0"/>
                <a:cs typeface="Times New Roman" pitchFamily="18" charset="0"/>
              </a:rPr>
              <a:t>priebalsis+balsis</a:t>
            </a:r>
            <a:r>
              <a:rPr lang="lt-LT" sz="1600" dirty="0" smtClean="0">
                <a:latin typeface="Times New Roman" pitchFamily="18" charset="0"/>
                <a:cs typeface="Times New Roman" pitchFamily="18" charset="0"/>
              </a:rPr>
              <a:t>): </a:t>
            </a:r>
            <a:r>
              <a:rPr lang="lt-LT" sz="1600" i="1" dirty="0" err="1" smtClean="0">
                <a:latin typeface="Times New Roman" pitchFamily="18" charset="0"/>
                <a:cs typeface="Times New Roman" pitchFamily="18" charset="0"/>
              </a:rPr>
              <a:t>la</a:t>
            </a:r>
            <a:r>
              <a:rPr lang="lt-LT" sz="1600" i="1" dirty="0" smtClean="0">
                <a:latin typeface="Times New Roman" pitchFamily="18" charset="0"/>
                <a:cs typeface="Times New Roman" pitchFamily="18" charset="0"/>
              </a:rPr>
              <a:t>, </a:t>
            </a:r>
            <a:r>
              <a:rPr lang="lt-LT" sz="1600" i="1" dirty="0" err="1" smtClean="0">
                <a:latin typeface="Times New Roman" pitchFamily="18" charset="0"/>
                <a:cs typeface="Times New Roman" pitchFamily="18" charset="0"/>
              </a:rPr>
              <a:t>no</a:t>
            </a:r>
            <a:r>
              <a:rPr lang="lt-LT" sz="1600" i="1" dirty="0" smtClean="0">
                <a:latin typeface="Times New Roman" pitchFamily="18" charset="0"/>
                <a:cs typeface="Times New Roman" pitchFamily="18" charset="0"/>
              </a:rPr>
              <a:t>, tu, </a:t>
            </a:r>
            <a:r>
              <a:rPr lang="lt-LT" sz="1600" i="1" dirty="0" err="1" smtClean="0">
                <a:latin typeface="Times New Roman" pitchFamily="18" charset="0"/>
                <a:cs typeface="Times New Roman" pitchFamily="18" charset="0"/>
              </a:rPr>
              <a:t>ky</a:t>
            </a:r>
            <a:r>
              <a:rPr lang="lt-LT" sz="1600" i="1" dirty="0" smtClean="0">
                <a:latin typeface="Times New Roman" pitchFamily="18" charset="0"/>
                <a:cs typeface="Times New Roman" pitchFamily="18" charset="0"/>
              </a:rPr>
              <a:t>, </a:t>
            </a:r>
            <a:r>
              <a:rPr lang="lt-LT" sz="1600" i="1" dirty="0" err="1" smtClean="0">
                <a:latin typeface="Times New Roman" pitchFamily="18" charset="0"/>
                <a:cs typeface="Times New Roman" pitchFamily="18" charset="0"/>
              </a:rPr>
              <a:t>ri</a:t>
            </a:r>
            <a:r>
              <a:rPr lang="lt-LT" sz="1600" i="1" dirty="0" smtClean="0">
                <a:latin typeface="Times New Roman" pitchFamily="18" charset="0"/>
                <a:cs typeface="Times New Roman" pitchFamily="18" charset="0"/>
              </a:rPr>
              <a:t> ir t.t.</a:t>
            </a:r>
            <a:endParaRPr lang="lt-LT" sz="1600" dirty="0" smtClean="0">
              <a:latin typeface="Times New Roman" pitchFamily="18" charset="0"/>
              <a:cs typeface="Times New Roman" pitchFamily="18" charset="0"/>
            </a:endParaRPr>
          </a:p>
          <a:p>
            <a:pPr lvl="0"/>
            <a:r>
              <a:rPr lang="lt-LT" sz="1600" dirty="0" smtClean="0">
                <a:latin typeface="Times New Roman" pitchFamily="18" charset="0"/>
                <a:cs typeface="Times New Roman" pitchFamily="18" charset="0"/>
              </a:rPr>
              <a:t>Uždarų</a:t>
            </a:r>
            <a:r>
              <a:rPr lang="en-US" sz="1600" dirty="0" smtClean="0">
                <a:latin typeface="Times New Roman" pitchFamily="18" charset="0"/>
                <a:cs typeface="Times New Roman" pitchFamily="18" charset="0"/>
              </a:rPr>
              <a:t> </a:t>
            </a:r>
            <a:r>
              <a:rPr lang="lt-LT" sz="1600" dirty="0" smtClean="0">
                <a:latin typeface="Times New Roman" pitchFamily="18" charset="0"/>
                <a:cs typeface="Times New Roman" pitchFamily="18" charset="0"/>
              </a:rPr>
              <a:t>skiemenų (</a:t>
            </a:r>
            <a:r>
              <a:rPr lang="lt-LT" sz="1600" dirty="0" err="1" smtClean="0">
                <a:latin typeface="Times New Roman" pitchFamily="18" charset="0"/>
                <a:cs typeface="Times New Roman" pitchFamily="18" charset="0"/>
              </a:rPr>
              <a:t>balsis+priebalsis</a:t>
            </a:r>
            <a:r>
              <a:rPr lang="lt-LT" sz="1600" dirty="0" smtClean="0">
                <a:latin typeface="Times New Roman" pitchFamily="18" charset="0"/>
                <a:cs typeface="Times New Roman" pitchFamily="18" charset="0"/>
              </a:rPr>
              <a:t>): </a:t>
            </a:r>
            <a:r>
              <a:rPr lang="lt-LT" sz="1600" i="1" dirty="0" smtClean="0">
                <a:latin typeface="Times New Roman" pitchFamily="18" charset="0"/>
                <a:cs typeface="Times New Roman" pitchFamily="18" charset="0"/>
              </a:rPr>
              <a:t>ar, </a:t>
            </a:r>
            <a:r>
              <a:rPr lang="lt-LT" sz="1600" i="1" dirty="0" err="1" smtClean="0">
                <a:latin typeface="Times New Roman" pitchFamily="18" charset="0"/>
                <a:cs typeface="Times New Roman" pitchFamily="18" charset="0"/>
              </a:rPr>
              <a:t>om</a:t>
            </a:r>
            <a:r>
              <a:rPr lang="lt-LT" sz="1600" i="1" dirty="0" smtClean="0">
                <a:latin typeface="Times New Roman" pitchFamily="18" charset="0"/>
                <a:cs typeface="Times New Roman" pitchFamily="18" charset="0"/>
              </a:rPr>
              <a:t>, </a:t>
            </a:r>
            <a:r>
              <a:rPr lang="lt-LT" sz="1600" i="1" dirty="0" err="1" smtClean="0">
                <a:latin typeface="Times New Roman" pitchFamily="18" charset="0"/>
                <a:cs typeface="Times New Roman" pitchFamily="18" charset="0"/>
              </a:rPr>
              <a:t>ur</a:t>
            </a:r>
            <a:r>
              <a:rPr lang="lt-LT" sz="1600" i="1" dirty="0" smtClean="0">
                <a:latin typeface="Times New Roman" pitchFamily="18" charset="0"/>
                <a:cs typeface="Times New Roman" pitchFamily="18" charset="0"/>
              </a:rPr>
              <a:t>, </a:t>
            </a:r>
            <a:r>
              <a:rPr lang="lt-LT" sz="1600" i="1" dirty="0" err="1" smtClean="0">
                <a:latin typeface="Times New Roman" pitchFamily="18" charset="0"/>
                <a:cs typeface="Times New Roman" pitchFamily="18" charset="0"/>
              </a:rPr>
              <a:t>il</a:t>
            </a:r>
            <a:r>
              <a:rPr lang="lt-LT" sz="1600" i="1" dirty="0" smtClean="0">
                <a:latin typeface="Times New Roman" pitchFamily="18" charset="0"/>
                <a:cs typeface="Times New Roman" pitchFamily="18" charset="0"/>
              </a:rPr>
              <a:t>, ek, ės ir t.t.</a:t>
            </a:r>
            <a:endParaRPr lang="lt-LT" sz="1600" dirty="0" smtClean="0">
              <a:latin typeface="Times New Roman" pitchFamily="18" charset="0"/>
              <a:cs typeface="Times New Roman" pitchFamily="18" charset="0"/>
            </a:endParaRPr>
          </a:p>
          <a:p>
            <a:pPr lvl="0"/>
            <a:r>
              <a:rPr lang="lt-LT" sz="1600" dirty="0" smtClean="0">
                <a:latin typeface="Times New Roman" pitchFamily="18" charset="0"/>
                <a:cs typeface="Times New Roman" pitchFamily="18" charset="0"/>
              </a:rPr>
              <a:t>Dviskiemenių žodžių: </a:t>
            </a:r>
            <a:r>
              <a:rPr lang="lt-LT" sz="1600" i="1" dirty="0" smtClean="0">
                <a:latin typeface="Times New Roman" pitchFamily="18" charset="0"/>
                <a:cs typeface="Times New Roman" pitchFamily="18" charset="0"/>
              </a:rPr>
              <a:t>lapė, kala, supa, kasa, bėga, musė ir t.t.</a:t>
            </a:r>
            <a:endParaRPr lang="lt-LT" sz="1600" dirty="0" smtClean="0">
              <a:latin typeface="Times New Roman" pitchFamily="18" charset="0"/>
              <a:cs typeface="Times New Roman" pitchFamily="18" charset="0"/>
            </a:endParaRPr>
          </a:p>
          <a:p>
            <a:pPr lvl="0"/>
            <a:r>
              <a:rPr lang="lt-LT" sz="1600" dirty="0" err="1" smtClean="0">
                <a:latin typeface="Times New Roman" pitchFamily="18" charset="0"/>
                <a:cs typeface="Times New Roman" pitchFamily="18" charset="0"/>
              </a:rPr>
              <a:t>Triskiemenių</a:t>
            </a:r>
            <a:r>
              <a:rPr lang="lt-LT" sz="1600" dirty="0" smtClean="0">
                <a:latin typeface="Times New Roman" pitchFamily="18" charset="0"/>
                <a:cs typeface="Times New Roman" pitchFamily="18" charset="0"/>
              </a:rPr>
              <a:t> žodžių: </a:t>
            </a:r>
            <a:r>
              <a:rPr lang="lt-LT" sz="1600" i="1" dirty="0" smtClean="0">
                <a:latin typeface="Times New Roman" pitchFamily="18" charset="0"/>
                <a:cs typeface="Times New Roman" pitchFamily="18" charset="0"/>
              </a:rPr>
              <a:t>mašina, gėlytė, sodyba, kaminas, suknelė ir t.t.</a:t>
            </a:r>
            <a:endParaRPr lang="lt-LT" sz="1600" dirty="0" smtClean="0">
              <a:latin typeface="Times New Roman" pitchFamily="18" charset="0"/>
              <a:cs typeface="Times New Roman" pitchFamily="18" charset="0"/>
            </a:endParaRPr>
          </a:p>
          <a:p>
            <a:pPr lvl="0"/>
            <a:r>
              <a:rPr lang="lt-LT" sz="1600" dirty="0" smtClean="0">
                <a:latin typeface="Times New Roman" pitchFamily="18" charset="0"/>
                <a:cs typeface="Times New Roman" pitchFamily="18" charset="0"/>
              </a:rPr>
              <a:t>Sugalvoti žodžių, turinčių nurodytą skaičių garsų.</a:t>
            </a:r>
          </a:p>
          <a:p>
            <a:pPr lvl="0"/>
            <a:r>
              <a:rPr lang="lt-LT" sz="1600" dirty="0" smtClean="0">
                <a:latin typeface="Times New Roman" pitchFamily="18" charset="0"/>
                <a:cs typeface="Times New Roman" pitchFamily="18" charset="0"/>
              </a:rPr>
              <a:t>Atrinkti paveikslėlius, kurių pavadinimai iš tam tikro skaičiaus garsų.</a:t>
            </a:r>
          </a:p>
          <a:p>
            <a:pPr lvl="0"/>
            <a:r>
              <a:rPr lang="lt-LT" sz="1600" dirty="0" smtClean="0">
                <a:latin typeface="Times New Roman" pitchFamily="18" charset="0"/>
                <a:cs typeface="Times New Roman" pitchFamily="18" charset="0"/>
              </a:rPr>
              <a:t>Sudėlioti paveikslėlius iš eilės pagal garsų skaičių jų pavadinimuose. </a:t>
            </a:r>
          </a:p>
          <a:p>
            <a:pPr lvl="0"/>
            <a:r>
              <a:rPr lang="lt-LT" sz="1600" dirty="0" smtClean="0">
                <a:latin typeface="Times New Roman" pitchFamily="18" charset="0"/>
                <a:cs typeface="Times New Roman" pitchFamily="18" charset="0"/>
              </a:rPr>
              <a:t>Tęsti žodžių grandinę, kurioje kitas žodis prasidėtų pirmesniojo paskutiniuoju skiemeniu, raide (sa</a:t>
            </a:r>
            <a:r>
              <a:rPr lang="lt-LT" sz="1600" dirty="0" smtClean="0">
                <a:solidFill>
                  <a:srgbClr val="FF0000"/>
                </a:solidFill>
                <a:latin typeface="Times New Roman" pitchFamily="18" charset="0"/>
                <a:cs typeface="Times New Roman" pitchFamily="18" charset="0"/>
              </a:rPr>
              <a:t>ko</a:t>
            </a:r>
            <a:r>
              <a:rPr lang="lt-LT" sz="1600" dirty="0" smtClean="0">
                <a:latin typeface="Times New Roman" pitchFamily="18" charset="0"/>
                <a:cs typeface="Times New Roman" pitchFamily="18" charset="0"/>
              </a:rPr>
              <a:t>, </a:t>
            </a:r>
            <a:r>
              <a:rPr lang="lt-LT" sz="1600" dirty="0" smtClean="0">
                <a:solidFill>
                  <a:srgbClr val="FF0000"/>
                </a:solidFill>
                <a:latin typeface="Times New Roman" pitchFamily="18" charset="0"/>
                <a:cs typeface="Times New Roman" pitchFamily="18" charset="0"/>
              </a:rPr>
              <a:t>ko</a:t>
            </a:r>
            <a:r>
              <a:rPr lang="lt-LT" sz="1600" dirty="0" smtClean="0">
                <a:latin typeface="Times New Roman" pitchFamily="18" charset="0"/>
                <a:cs typeface="Times New Roman" pitchFamily="18" charset="0"/>
              </a:rPr>
              <a:t>šė).</a:t>
            </a:r>
          </a:p>
          <a:p>
            <a:pPr lvl="0"/>
            <a:r>
              <a:rPr lang="lt-LT" sz="1600" dirty="0" smtClean="0">
                <a:latin typeface="Times New Roman" pitchFamily="18" charset="0"/>
                <a:cs typeface="Times New Roman" pitchFamily="18" charset="0"/>
              </a:rPr>
              <a:t>Prie duoto žodžio pridėti raidžių, kad pasikeistų žodis (oras-</a:t>
            </a:r>
            <a:r>
              <a:rPr lang="lt-LT" sz="1600" dirty="0" smtClean="0">
                <a:solidFill>
                  <a:srgbClr val="FF0000"/>
                </a:solidFill>
                <a:latin typeface="Times New Roman" pitchFamily="18" charset="0"/>
                <a:cs typeface="Times New Roman" pitchFamily="18" charset="0"/>
              </a:rPr>
              <a:t>n</a:t>
            </a:r>
            <a:r>
              <a:rPr lang="lt-LT" sz="1600" dirty="0" smtClean="0">
                <a:latin typeface="Times New Roman" pitchFamily="18" charset="0"/>
                <a:cs typeface="Times New Roman" pitchFamily="18" charset="0"/>
              </a:rPr>
              <a:t>oras, amas-</a:t>
            </a:r>
            <a:r>
              <a:rPr lang="lt-LT" sz="1600" dirty="0" smtClean="0">
                <a:solidFill>
                  <a:srgbClr val="FF0000"/>
                </a:solidFill>
                <a:latin typeface="Times New Roman" pitchFamily="18" charset="0"/>
                <a:cs typeface="Times New Roman" pitchFamily="18" charset="0"/>
              </a:rPr>
              <a:t>n</a:t>
            </a:r>
            <a:r>
              <a:rPr lang="lt-LT" sz="1600" dirty="0" smtClean="0">
                <a:latin typeface="Times New Roman" pitchFamily="18" charset="0"/>
                <a:cs typeface="Times New Roman" pitchFamily="18" charset="0"/>
              </a:rPr>
              <a:t>amas).</a:t>
            </a:r>
          </a:p>
          <a:p>
            <a:pPr lvl="0"/>
            <a:r>
              <a:rPr lang="lt-LT" sz="1600" dirty="0" smtClean="0">
                <a:latin typeface="Times New Roman" pitchFamily="18" charset="0"/>
                <a:cs typeface="Times New Roman" pitchFamily="18" charset="0"/>
              </a:rPr>
              <a:t>Pakeisti  žodyje raides (</a:t>
            </a:r>
            <a:r>
              <a:rPr lang="lt-LT" sz="1600" dirty="0" smtClean="0">
                <a:solidFill>
                  <a:srgbClr val="FF0000"/>
                </a:solidFill>
                <a:latin typeface="Times New Roman" pitchFamily="18" charset="0"/>
                <a:cs typeface="Times New Roman" pitchFamily="18" charset="0"/>
              </a:rPr>
              <a:t>m</a:t>
            </a:r>
            <a:r>
              <a:rPr lang="lt-LT" sz="1600" dirty="0" smtClean="0">
                <a:latin typeface="Times New Roman" pitchFamily="18" charset="0"/>
                <a:cs typeface="Times New Roman" pitchFamily="18" charset="0"/>
              </a:rPr>
              <a:t>usė-</a:t>
            </a:r>
            <a:r>
              <a:rPr lang="lt-LT" sz="1600" dirty="0" smtClean="0">
                <a:solidFill>
                  <a:srgbClr val="FF0000"/>
                </a:solidFill>
                <a:latin typeface="Times New Roman" pitchFamily="18" charset="0"/>
                <a:cs typeface="Times New Roman" pitchFamily="18" charset="0"/>
              </a:rPr>
              <a:t>p</a:t>
            </a:r>
            <a:r>
              <a:rPr lang="lt-LT" sz="1600" dirty="0" smtClean="0">
                <a:latin typeface="Times New Roman" pitchFamily="18" charset="0"/>
                <a:cs typeface="Times New Roman" pitchFamily="18" charset="0"/>
              </a:rPr>
              <a:t>usė).</a:t>
            </a:r>
          </a:p>
          <a:p>
            <a:pPr lvl="0"/>
            <a:r>
              <a:rPr lang="lt-LT" sz="1600" dirty="0" smtClean="0">
                <a:latin typeface="Times New Roman" pitchFamily="18" charset="0"/>
                <a:cs typeface="Times New Roman" pitchFamily="18" charset="0"/>
              </a:rPr>
              <a:t> Sukeisti žodyje skiemenis (ka</a:t>
            </a:r>
            <a:r>
              <a:rPr lang="lt-LT" sz="1600" dirty="0" smtClean="0">
                <a:solidFill>
                  <a:srgbClr val="FF0000"/>
                </a:solidFill>
                <a:latin typeface="Times New Roman" pitchFamily="18" charset="0"/>
                <a:cs typeface="Times New Roman" pitchFamily="18" charset="0"/>
              </a:rPr>
              <a:t>la</a:t>
            </a:r>
            <a:r>
              <a:rPr lang="lt-LT" sz="1600" dirty="0" smtClean="0">
                <a:latin typeface="Times New Roman" pitchFamily="18" charset="0"/>
                <a:cs typeface="Times New Roman" pitchFamily="18" charset="0"/>
              </a:rPr>
              <a:t>-</a:t>
            </a:r>
            <a:r>
              <a:rPr lang="lt-LT" sz="1600" dirty="0" smtClean="0">
                <a:solidFill>
                  <a:srgbClr val="FF0000"/>
                </a:solidFill>
                <a:latin typeface="Times New Roman" pitchFamily="18" charset="0"/>
                <a:cs typeface="Times New Roman" pitchFamily="18" charset="0"/>
              </a:rPr>
              <a:t>la</a:t>
            </a:r>
            <a:r>
              <a:rPr lang="lt-LT" sz="1600" dirty="0" smtClean="0">
                <a:latin typeface="Times New Roman" pitchFamily="18" charset="0"/>
                <a:cs typeface="Times New Roman" pitchFamily="18" charset="0"/>
              </a:rPr>
              <a:t>ka).</a:t>
            </a:r>
          </a:p>
          <a:p>
            <a:r>
              <a:rPr lang="lt-LT" sz="1600" dirty="0" smtClean="0">
                <a:latin typeface="Times New Roman" pitchFamily="18" charset="0"/>
                <a:cs typeface="Times New Roman" pitchFamily="18" charset="0"/>
              </a:rPr>
              <a:t>Atspėti žodžio raides (pvz., </a:t>
            </a:r>
            <a:r>
              <a:rPr lang="lt-LT" sz="1600" dirty="0" err="1" smtClean="0">
                <a:latin typeface="Times New Roman" pitchFamily="18" charset="0"/>
                <a:cs typeface="Times New Roman" pitchFamily="18" charset="0"/>
              </a:rPr>
              <a:t>s......s</a:t>
            </a:r>
            <a:r>
              <a:rPr lang="lt-LT" sz="1600" dirty="0" smtClean="0">
                <a:latin typeface="Times New Roman" pitchFamily="18" charset="0"/>
                <a:cs typeface="Times New Roman" pitchFamily="18" charset="0"/>
              </a:rPr>
              <a:t>).</a:t>
            </a:r>
            <a:endParaRPr lang="lt-LT" sz="1600" dirty="0">
              <a:solidFill>
                <a:srgbClr val="C00000"/>
              </a:solidFill>
              <a:latin typeface="Times New Roman" pitchFamily="18" charset="0"/>
              <a:cs typeface="Times New Roman" pitchFamily="18" charset="0"/>
            </a:endParaRPr>
          </a:p>
        </p:txBody>
      </p:sp>
      <p:sp>
        <p:nvSpPr>
          <p:cNvPr id="2" name="Antraštė 1"/>
          <p:cNvSpPr>
            <a:spLocks noGrp="1"/>
          </p:cNvSpPr>
          <p:nvPr>
            <p:ph type="title"/>
          </p:nvPr>
        </p:nvSpPr>
        <p:spPr>
          <a:xfrm>
            <a:off x="1435608" y="274638"/>
            <a:ext cx="7312856" cy="778098"/>
          </a:xfrm>
        </p:spPr>
        <p:txBody>
          <a:bodyPr>
            <a:normAutofit fontScale="90000"/>
          </a:bodyPr>
          <a:lstStyle/>
          <a:p>
            <a:pPr algn="ctr"/>
            <a:r>
              <a:rPr lang="lt-LT" sz="3600" dirty="0" smtClean="0">
                <a:solidFill>
                  <a:schemeClr val="tx1"/>
                </a:solidFill>
                <a:effectLst/>
                <a:latin typeface="Times New Roman" pitchFamily="18" charset="0"/>
                <a:cs typeface="Times New Roman" pitchFamily="18" charset="0"/>
              </a:rPr>
              <a:t>Užduotys</a:t>
            </a:r>
            <a:r>
              <a:rPr lang="en-US" sz="3600" dirty="0" smtClean="0">
                <a:solidFill>
                  <a:schemeClr val="tx1"/>
                </a:solidFill>
                <a:effectLst/>
                <a:latin typeface="Times New Roman" pitchFamily="18" charset="0"/>
                <a:cs typeface="Times New Roman" pitchFamily="18" charset="0"/>
              </a:rPr>
              <a:t> </a:t>
            </a:r>
            <a:r>
              <a:rPr lang="lt-LT" sz="3600" dirty="0" smtClean="0">
                <a:solidFill>
                  <a:schemeClr val="tx1"/>
                </a:solidFill>
                <a:effectLst/>
                <a:latin typeface="Times New Roman" pitchFamily="18" charset="0"/>
                <a:cs typeface="Times New Roman" pitchFamily="18" charset="0"/>
              </a:rPr>
              <a:t>žodžio garsinei analizei ir sintezei mokyti</a:t>
            </a:r>
            <a:r>
              <a:rPr lang="lt-LT" dirty="0" smtClean="0">
                <a:effectLst/>
                <a:latin typeface="Times New Roman" pitchFamily="18" charset="0"/>
                <a:cs typeface="Times New Roman" pitchFamily="18" charset="0"/>
              </a:rPr>
              <a:t/>
            </a:r>
            <a:br>
              <a:rPr lang="lt-LT" dirty="0" smtClean="0">
                <a:effectLst/>
                <a:latin typeface="Times New Roman" pitchFamily="18" charset="0"/>
                <a:cs typeface="Times New Roman" pitchFamily="18" charset="0"/>
              </a:rPr>
            </a:br>
            <a:endParaRPr lang="lt-LT" dirty="0">
              <a:effectLst/>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onkursas">
  <a:themeElements>
    <a:clrScheme name="Konkursa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onkursa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onkursa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TotalTime>
  <Words>836</Words>
  <Application>Microsoft Office PowerPoint</Application>
  <PresentationFormat>Demonstracija ekrane (4:3)</PresentationFormat>
  <Paragraphs>97</Paragraphs>
  <Slides>16</Slides>
  <Notes>0</Notes>
  <HiddenSlides>0</HiddenSlides>
  <MMClips>0</MMClips>
  <ScaleCrop>false</ScaleCrop>
  <HeadingPairs>
    <vt:vector size="4" baseType="variant">
      <vt:variant>
        <vt:lpstr>Tema</vt:lpstr>
      </vt:variant>
      <vt:variant>
        <vt:i4>1</vt:i4>
      </vt:variant>
      <vt:variant>
        <vt:lpstr>Skaidrių pavadinimai</vt:lpstr>
      </vt:variant>
      <vt:variant>
        <vt:i4>16</vt:i4>
      </vt:variant>
    </vt:vector>
  </HeadingPairs>
  <TitlesOfParts>
    <vt:vector size="17" baseType="lpstr">
      <vt:lpstr>Konkursas</vt:lpstr>
      <vt:lpstr>Foneminės klausos lavinimas. Žodžio garsinės analizės ir sintezės mokymas.  </vt:lpstr>
      <vt:lpstr>Skaidrė 2</vt:lpstr>
      <vt:lpstr>FONEMINĖS KLAUSOS LAVINIMAS</vt:lpstr>
      <vt:lpstr>Skaidrė 4</vt:lpstr>
      <vt:lpstr>Skaidrė 5</vt:lpstr>
      <vt:lpstr>Skaidrė 6</vt:lpstr>
      <vt:lpstr>Skaidrė 7</vt:lpstr>
      <vt:lpstr>Skaidrė 8</vt:lpstr>
      <vt:lpstr>Užduotys žodžio garsinei analizei ir sintezei mokyti </vt:lpstr>
      <vt:lpstr>Skaidrė 10</vt:lpstr>
      <vt:lpstr>Leidiniai/ Metodinės priemonės</vt:lpstr>
      <vt:lpstr>  Priemonė vaikams padės   nuosekliai rasti kiekvieną garsą, sieti garsus su juos žyminčiomis raidėmis, įsidėmėti spausdintinių didžiųjų raidžių formą, įsidėmėti spausdintinių mažųjų raidžių formą, ugdyti žodžių garsinės analizės ir sintezės įgūdžius, ugdyti skaitymo ir rašymo įgūdžius, lavinti smulkiąją motoriką, plėsti žodyną   </vt:lpstr>
      <vt:lpstr>Skaidrė 13</vt:lpstr>
      <vt:lpstr>Skaidrė 14</vt:lpstr>
      <vt:lpstr>Skaidrė 15</vt:lpstr>
      <vt:lpstr>Įvairios interaktyvios užduotys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Skaidrė 1</dc:title>
  <dc:creator>User</dc:creator>
  <cp:lastModifiedBy>User</cp:lastModifiedBy>
  <cp:revision>3</cp:revision>
  <dcterms:created xsi:type="dcterms:W3CDTF">2021-10-01T08:29:53Z</dcterms:created>
  <dcterms:modified xsi:type="dcterms:W3CDTF">2021-10-01T08:56:01Z</dcterms:modified>
</cp:coreProperties>
</file>